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默认字体"/>
        <a:ea typeface="默认字体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92"/>
  </p:normalViewPr>
  <p:slideViewPr>
    <p:cSldViewPr snapToGrid="0">
      <p:cViewPr>
        <p:scale>
          <a:sx n="95" d="100"/>
          <a:sy n="95" d="100"/>
        </p:scale>
        <p:origin x="6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不要动填色！方便评委识别需要的内容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es 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箭头粗细与参与质量有关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00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7DC6A6-BF1E-4CE5-B3E6-718B8EA0B82A}" type="datetime1">
              <a:rPr lang="en-US"/>
              <a:t>11/3/2025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FC705DF-EB6A-4429-A9CF-8086C29D54D9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66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67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772B07E-4E44-4E95-89AF-F1EF6F4CC7EC}" type="datetime1">
              <a:rPr lang="en-US"/>
              <a:t>11/3/2025</a:t>
            </a:fld>
            <a:endParaRPr lang="zh-CN"/>
          </a:p>
        </p:txBody>
      </p:sp>
      <p:sp>
        <p:nvSpPr>
          <p:cNvPr id="68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9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0D47AF7-089F-4725-8B45-DEA8A59F6C62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6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AA1729-FFEC-4670-BE57-9BB1B6CF1583}" type="datetime1">
              <a:rPr lang="en-US"/>
              <a:t>11/3/2025</a:t>
            </a:fld>
            <a:endParaRPr lang="zh-CN"/>
          </a:p>
        </p:txBody>
      </p:sp>
      <p:sp>
        <p:nvSpPr>
          <p:cNvPr id="17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8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7AACFD0-6D64-47CD-A483-D6FD45307366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0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03108F-6D01-401F-BB83-A4EE273EE035}" type="datetime1">
              <a:rPr lang="en-US"/>
              <a:t>11/3/2025</a:t>
            </a:fld>
            <a:endParaRPr 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A18DFAB-279D-45FB-8988-01B47F34F95A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22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5B006A-3E28-4231-AF04-14767498E664}" type="datetime1">
              <a:rPr lang="en-US"/>
              <a:t>11/3/2025</a:t>
            </a:fld>
            <a:endParaRPr lang="zh-CN"/>
          </a:p>
        </p:txBody>
      </p:sp>
      <p:sp>
        <p:nvSpPr>
          <p:cNvPr id="23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B94FA0-F740-4CDC-A935-5AEA919A98DA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27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8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9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1F3BCCF-927F-4C14-9052-F5177C3C439D}" type="datetime1">
              <a:rPr lang="en-US"/>
              <a:t>11/3/2025</a:t>
            </a:fld>
            <a:endParaRPr lang="zh-CN"/>
          </a:p>
        </p:txBody>
      </p:sp>
      <p:sp>
        <p:nvSpPr>
          <p:cNvPr id="30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31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8259AF-2A25-452C-AA5F-7B080E8C5A7E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5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6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7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8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9FF268-CF0C-4595-A6A8-A0B1FC2FEB42}" type="datetime1">
              <a:rPr lang="en-US"/>
              <a:t>11/3/2025</a:t>
            </a:fld>
            <a:endParaRPr lang="zh-CN"/>
          </a:p>
        </p:txBody>
      </p:sp>
      <p:sp>
        <p:nvSpPr>
          <p:cNvPr id="39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0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3A90A56-B7DA-460C-8F46-95BFAF0AF95F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4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05E0E50-3259-4429-AAEB-7BA10F2285FC}" type="datetime1">
              <a:rPr lang="en-US"/>
              <a:t>11/3/2025</a:t>
            </a:fld>
            <a:endParaRPr lang="zh-CN"/>
          </a:p>
        </p:txBody>
      </p:sp>
      <p:sp>
        <p:nvSpPr>
          <p:cNvPr id="4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2178EC5-58A4-4F44-B83C-34BE3E218ABE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EF5456-EA9D-47AD-816E-BBFCE6D3FB5C}" type="datetime1">
              <a:rPr lang="en-US"/>
              <a:t>11/3/2025</a:t>
            </a:fld>
            <a:endParaRPr lang="zh-CN"/>
          </a:p>
        </p:txBody>
      </p:sp>
      <p:sp>
        <p:nvSpPr>
          <p:cNvPr id="48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9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3199BA4-F8C4-48F6-BF3D-6D4BD834E815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5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53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54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D0B665-21F2-4210-A0AB-1FF516ABB0EC}" type="datetime1">
              <a:rPr lang="en-US"/>
              <a:t>11/3/2025</a:t>
            </a:fld>
            <a:endParaRPr lang="zh-CN"/>
          </a:p>
        </p:txBody>
      </p:sp>
      <p:sp>
        <p:nvSpPr>
          <p:cNvPr id="55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6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120986-D9F8-450A-8E8A-7B53A97B66E9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5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60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61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E233BD8-DB7E-4E6E-9456-6D1E77C88269}" type="datetime1">
              <a:rPr lang="en-US"/>
              <a:t>11/3/2025</a:t>
            </a:fld>
            <a:endParaRPr lang="zh-CN"/>
          </a:p>
        </p:txBody>
      </p:sp>
      <p:sp>
        <p:nvSpPr>
          <p:cNvPr id="62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3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47CCC7F-E1A2-469B-A337-764C3DF07313}" type="slidenum">
              <a:r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ADBE2-30DF-480B-A5CC-C216012A8DE2}" type="datetime1">
              <a:rPr lang="en-US"/>
              <a:t>11/3/2025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DED9-3562-4003-9ED4-F9F7C2DA97F0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30000"/>
        </a:lnSpc>
        <a:spcBef>
          <a:spcPct val="1"/>
        </a:spcBef>
        <a:buNone/>
        <a:defRPr sz="4400" kern="1200">
          <a:solidFill>
            <a:schemeClr val="tx1"/>
          </a:solidFill>
          <a:latin typeface="默认字体"/>
          <a:ea typeface="默认字体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默认字体"/>
          <a:ea typeface="默认字体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默认字体"/>
          <a:ea typeface="默认字体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默认字体"/>
          <a:ea typeface="默认字体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默认字体"/>
          <a:ea typeface="默认字体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默认字体"/>
          <a:ea typeface="默认字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5760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5500" y="5358496"/>
            <a:ext cx="6286500" cy="965200"/>
          </a:xfrm>
          <a:effectLst>
            <a:reflection stA="52000" endA="300" endPos="35000" dir="5400000" sy="-100000" rotWithShape="0"/>
          </a:effectLst>
        </p:spPr>
        <p:txBody>
          <a:bodyPr>
            <a:spAutoFit/>
          </a:bodyPr>
          <a:lstStyle/>
          <a:p>
            <a:pPr lvl="0"/>
            <a:r>
              <a:rPr lang="en-US" sz="4400" b="1" i="1">
                <a:solidFill>
                  <a:schemeClr val="bg1">
                    <a:alpha val="100000"/>
                  </a:schemeClr>
                </a:solidFill>
                <a:latin typeface="Impact"/>
                <a:ea typeface="Impact"/>
              </a:rPr>
              <a:t> Orbital industry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4263" y="3920460"/>
            <a:ext cx="40386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chemeClr val="bg1">
                    <a:lumMod val="95000"/>
                    <a:alpha val="100000"/>
                  </a:schemeClr>
                </a:solidFill>
                <a:latin typeface="Hiragino Kaku Gothic ProN"/>
                <a:ea typeface="Hiragino Kaku Gothic ProN"/>
              </a:rPr>
              <a:t>1st January 2065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39463" y="1148214"/>
            <a:ext cx="8890000" cy="294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7200" b="1">
                <a:solidFill>
                  <a:schemeClr val="bg1">
                    <a:alpha val="100000"/>
                  </a:schemeClr>
                </a:solidFill>
                <a:effectLst>
                  <a:innerShdw blurRad="76200" dist="50800" dir="10800000">
                    <a:srgbClr val="000000">
                      <a:alpha val="50000"/>
                    </a:srgbClr>
                  </a:innerShdw>
                  <a:reflection stA="52000" endA="300" endPos="60000" dir="5400000" sy="-100000" rotWithShape="0"/>
                </a:effectLst>
                <a:latin typeface="Times New Roman"/>
                <a:ea typeface="Times New Roman"/>
              </a:rPr>
              <a:t>"AUSET" VENUS
 FLOATING CITY</a:t>
            </a: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326709"/>
            <a:ext cx="1058093" cy="821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70" y="157615"/>
            <a:ext cx="1172467" cy="990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9" y="1017316"/>
            <a:ext cx="11999801" cy="2640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94203" y="3206750"/>
            <a:ext cx="4376074" cy="1313848"/>
          </a:xfrm>
          <a:prstGeom prst="rect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softEdge rad="76200"/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Round Diagonal Corner of Rectangle 1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2" name="Round Diagonal Corner of Rectangle 1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lvl="0" algn="r"/>
            <a:r>
              <a:rPr lang="en-US" sz="2800" b="1">
                <a:latin typeface="Calibri"/>
                <a:ea typeface="Calibri"/>
              </a:rPr>
              <a:t>3.1.2 Power supply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0" y="3206750"/>
            <a:ext cx="6096000" cy="450850"/>
          </a:xfrm>
          <a:blipFill>
            <a:blip r:embed="rId5"/>
            <a:stretch/>
          </a:blipFill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94203" y="3206750"/>
            <a:ext cx="4597797" cy="1162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In the city, we mainly use stacked solid state batteries which are  efficient and rerliable enough.</a:t>
            </a:r>
            <a:endParaRPr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53504"/>
            <a:ext cx="4901802" cy="28774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137" y="4276331"/>
            <a:ext cx="7273356" cy="2051050"/>
          </a:xfrm>
          <a:prstGeom prst="rect">
            <a:avLst/>
          </a:prstGeom>
        </p:spPr>
      </p:pic>
      <p:sp>
        <p:nvSpPr>
          <p:cNvPr id="2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10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 Diagonal Corner of Rectangle 24"/>
          <p:cNvSpPr/>
          <p:nvPr/>
        </p:nvSpPr>
        <p:spPr>
          <a:xfrm>
            <a:off x="344732" y="1188294"/>
            <a:ext cx="4795128" cy="1483468"/>
          </a:xfrm>
          <a:prstGeom prst="round2DiagRect">
            <a:avLst/>
          </a:prstGeom>
          <a:solidFill>
            <a:schemeClr val="bg1">
              <a:lumMod val="85000"/>
              <a:alpha val="100000"/>
            </a:schemeClr>
          </a:solidFill>
          <a:ln w="12700">
            <a:solidFill>
              <a:schemeClr val="bg1">
                <a:lumMod val="95000"/>
                <a:alpha val="100000"/>
              </a:schemeClr>
            </a:solidFill>
            <a:prstDash val="solid"/>
            <a:miter lim="800000"/>
          </a:ln>
          <a:effectLst>
            <a:outerShdw blurRad="76200" dist="127000" dir="2700000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6" name="Round Diagonal Corner of Rectangle 2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7" name="Round Diagonal Corner of Rectangle 2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3.2.1 Water Cycle</a:t>
            </a:r>
            <a:endParaRPr/>
          </a:p>
        </p:txBody>
      </p:sp>
      <p:sp>
        <p:nvSpPr>
          <p:cNvPr id="28" name="标题 1"/>
          <p:cNvSpPr>
            <a:spLocks noGrp="1"/>
          </p:cNvSpPr>
          <p:nvPr>
            <p:ph type="ctrTitle"/>
          </p:nvPr>
        </p:nvSpPr>
        <p:spPr>
          <a:xfrm>
            <a:off x="1384128" y="253763"/>
            <a:ext cx="5433460" cy="669490"/>
          </a:xfrm>
        </p:spPr>
        <p:txBody>
          <a:bodyPr>
            <a:noAutofit/>
          </a:bodyPr>
          <a:lstStyle/>
          <a:p>
            <a:pPr lvl="0" algn="ctr" defTabSz="914400">
              <a:lnSpc>
                <a:spcPct val="130000"/>
              </a:lnSpc>
              <a:buNone/>
              <a:defRPr sz="6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endParaRPr lang="zh-CN" sz="8200">
              <a:solidFill>
                <a:schemeClr val="tx1">
                  <a:alpha val="100000"/>
                </a:schemeClr>
              </a:solidFill>
              <a:latin typeface="Calibri"/>
              <a:ea typeface="Calibri"/>
            </a:endParaRPr>
          </a:p>
          <a:p>
            <a:pPr lvl="0" algn="ctr" defTabSz="914400">
              <a:lnSpc>
                <a:spcPct val="130000"/>
              </a:lnSpc>
              <a:buNone/>
              <a:defRPr sz="6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endParaRPr lang="en-US" sz="2800" b="1" i="0" u="none" strike="noStrike">
              <a:solidFill>
                <a:schemeClr val="tx1">
                  <a:alpha val="100000"/>
                </a:schemeClr>
              </a:solidFill>
              <a:latin typeface="Calibri"/>
              <a:ea typeface="Calibri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4732" y="3844925"/>
            <a:ext cx="4464050" cy="2590800"/>
          </a:xfrm>
        </p:spPr>
        <p:txBody>
          <a:bodyPr>
            <a:spAutoFit/>
          </a:bodyPr>
          <a:lstStyle/>
          <a:p>
            <a:r>
              <a:rPr lang="en-US">
                <a:highlight>
                  <a:srgbClr val="99BEFF">
                    <a:alpha val="100000"/>
                  </a:srgbClr>
                </a:highlight>
                <a:latin typeface="Calibri"/>
                <a:ea typeface="Calibri"/>
              </a:rPr>
              <a:t>Water</a:t>
            </a:r>
            <a:r>
              <a:rPr lang="en-US">
                <a:latin typeface="Calibri"/>
                <a:ea typeface="Calibri"/>
              </a:rPr>
              <a:t> supply includes:</a:t>
            </a:r>
            <a:endParaRPr/>
          </a:p>
          <a:p>
            <a:r>
              <a:rPr lang="en-US">
                <a:highlight>
                  <a:srgbClr val="FFE270">
                    <a:alpha val="100000"/>
                  </a:srgbClr>
                </a:highlight>
                <a:latin typeface="Calibri"/>
                <a:ea typeface="Calibri"/>
              </a:rPr>
              <a:t>-Water vapor gathered from Venusian atmosphere (~2800 t)</a:t>
            </a:r>
            <a:endParaRPr/>
          </a:p>
          <a:p>
            <a:endParaRPr lang="en-US">
              <a:highlight>
                <a:srgbClr val="FFE270">
                  <a:alpha val="100000"/>
                </a:srgbClr>
              </a:highlight>
              <a:latin typeface="Calibri"/>
              <a:ea typeface="Calibri"/>
            </a:endParaRPr>
          </a:p>
          <a:p>
            <a:r>
              <a:rPr lang="en-US">
                <a:highlight>
                  <a:srgbClr val="99BEFF">
                    <a:alpha val="100000"/>
                  </a:srgbClr>
                </a:highlight>
                <a:latin typeface="Calibri"/>
                <a:ea typeface="Calibri"/>
              </a:rPr>
              <a:t>Water </a:t>
            </a:r>
            <a:r>
              <a:rPr lang="en-US">
                <a:latin typeface="Calibri"/>
                <a:ea typeface="Calibri"/>
              </a:rPr>
              <a:t>output includes: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-Rocket fuel production(~2400 t)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-Agricultural products(~400 t)</a:t>
            </a:r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4467747" y="4186238"/>
            <a:ext cx="1778000" cy="330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latin typeface="Calibri"/>
                <a:ea typeface="Calibri"/>
              </a:rPr>
              <a:t>(Hydrogen-Oxygen Engines)</a:t>
            </a:r>
            <a:endParaRPr/>
          </a:p>
        </p:txBody>
      </p:sp>
      <p:sp>
        <p:nvSpPr>
          <p:cNvPr id="3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11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863" y="1154112"/>
            <a:ext cx="4629150" cy="1517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lvl="0"/>
            <a:r>
              <a:rPr lang="en-US" b="1">
                <a:latin typeface="Calibri"/>
                <a:ea typeface="Calibri"/>
              </a:rPr>
              <a:t>Key advantages</a:t>
            </a:r>
            <a:r>
              <a:rPr lang="en-US" b="0">
                <a:latin typeface="Calibri"/>
                <a:ea typeface="Calibri"/>
              </a:rPr>
              <a:t> of the cycle process: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lvl="0"/>
            <a:r>
              <a:rPr lang="en-US" b="0">
                <a:latin typeface="Calibri"/>
                <a:ea typeface="Calibri"/>
              </a:rPr>
              <a:t>High economy;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lvl="0"/>
            <a:r>
              <a:rPr lang="en-US" b="0">
                <a:latin typeface="Calibri"/>
                <a:ea typeface="Calibri"/>
              </a:rPr>
              <a:t>Dynamic equilibrium;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lvl="0"/>
            <a:r>
              <a:rPr lang="en-US" b="0">
                <a:latin typeface="Calibri"/>
                <a:ea typeface="Calibri"/>
              </a:rPr>
              <a:t>Self-sustain in an emergency. 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984" y="1790995"/>
            <a:ext cx="6969483" cy="45653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 Diagonal Corner of Rectangle 36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8" name="Round Diagonal Corner of Rectangle 37"/>
          <p:cNvSpPr/>
          <p:nvPr/>
        </p:nvSpPr>
        <p:spPr>
          <a:xfrm>
            <a:off x="137429" y="31500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lvl="0" algn="r"/>
            <a:r>
              <a:rPr lang="en-US" sz="2800" b="1">
                <a:latin typeface="Calibri"/>
                <a:ea typeface="Calibri"/>
              </a:rPr>
              <a:t>3.2.2 Gas Cycle</a:t>
            </a:r>
            <a:endParaRPr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8600" y="1134927"/>
            <a:ext cx="5486400" cy="2590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tx1">
                    <a:alpha val="100000"/>
                  </a:schemeClr>
                </a:solidFill>
                <a:highlight>
                  <a:srgbClr val="D8D8D8">
                    <a:alpha val="100000"/>
                  </a:srgbClr>
                </a:highlight>
                <a:latin typeface="Calibri"/>
                <a:ea typeface="Calibri"/>
              </a:rPr>
              <a:t>Carbon dioxide</a:t>
            </a:r>
            <a:r>
              <a:rPr lang="en-US">
                <a:latin typeface="Calibri"/>
                <a:ea typeface="Calibri"/>
              </a:rPr>
              <a:t> supply:</a:t>
            </a:r>
            <a:endParaRPr/>
          </a:p>
          <a:p>
            <a:r>
              <a:rPr lang="en-US">
                <a:highlight>
                  <a:srgbClr val="FFE270">
                    <a:alpha val="100000"/>
                  </a:srgbClr>
                </a:highlight>
                <a:latin typeface="Calibri"/>
                <a:ea typeface="Calibri"/>
              </a:rPr>
              <a:t>-Carbon dioxide gathered from Venusian atmosphere (~600 t)</a:t>
            </a:r>
            <a:endParaRPr/>
          </a:p>
          <a:p>
            <a:endParaRPr lang="en-US">
              <a:highlight>
                <a:srgbClr val="FFEEAD">
                  <a:alpha val="100000"/>
                </a:srgbClr>
              </a:highlight>
              <a:latin typeface="Calibri"/>
              <a:ea typeface="Calibri"/>
            </a:endParaRPr>
          </a:p>
          <a:p>
            <a:r>
              <a:rPr lang="en-US">
                <a:highlight>
                  <a:srgbClr val="D8D8D8">
                    <a:alpha val="100000"/>
                  </a:srgbClr>
                </a:highlight>
                <a:latin typeface="Calibri"/>
                <a:ea typeface="Calibri"/>
              </a:rPr>
              <a:t>Carbon dioxide</a:t>
            </a:r>
            <a:r>
              <a:rPr lang="en-US">
                <a:latin typeface="Calibri"/>
                <a:ea typeface="Calibri"/>
              </a:rPr>
              <a:t> output: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-Dry ice export (~500 t)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-Chemical Industry</a:t>
            </a:r>
            <a:endParaRPr/>
          </a:p>
        </p:txBody>
      </p:sp>
      <p:sp>
        <p:nvSpPr>
          <p:cNvPr id="42" name="TextBox 41"/>
          <p:cNvSpPr txBox="1"/>
          <p:nvPr/>
        </p:nvSpPr>
        <p:spPr>
          <a:xfrm>
            <a:off x="228600" y="3843338"/>
            <a:ext cx="4705350" cy="2590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highlight>
                  <a:srgbClr val="F2C7FF">
                    <a:alpha val="100000"/>
                  </a:srgbClr>
                </a:highlight>
                <a:latin typeface="Calibri"/>
                <a:ea typeface="Calibri"/>
              </a:rPr>
              <a:t>Nitrogen</a:t>
            </a:r>
            <a:r>
              <a:rPr lang="en-US">
                <a:latin typeface="Calibri"/>
                <a:ea typeface="Calibri"/>
              </a:rPr>
              <a:t> supply:</a:t>
            </a:r>
            <a:endParaRPr/>
          </a:p>
          <a:p>
            <a:r>
              <a:rPr lang="en-US">
                <a:highlight>
                  <a:srgbClr val="FFE270">
                    <a:alpha val="100000"/>
                  </a:srgbClr>
                </a:highlight>
                <a:latin typeface="Calibri"/>
                <a:ea typeface="Calibri"/>
              </a:rPr>
              <a:t>-Nitrogen gas gathered in upper Venusian atmosphere</a:t>
            </a:r>
            <a:endParaRPr/>
          </a:p>
          <a:p>
            <a:endParaRPr lang="en-US">
              <a:highlight>
                <a:srgbClr val="FFEEAD">
                  <a:alpha val="100000"/>
                </a:srgbClr>
              </a:highlight>
              <a:latin typeface="Calibri"/>
              <a:ea typeface="Calibri"/>
            </a:endParaRPr>
          </a:p>
          <a:p>
            <a:r>
              <a:rPr lang="en-US">
                <a:highlight>
                  <a:srgbClr val="F2C7FF">
                    <a:alpha val="100000"/>
                  </a:srgbClr>
                </a:highlight>
                <a:latin typeface="Calibri"/>
                <a:ea typeface="Calibri"/>
              </a:rPr>
              <a:t>Nitrogen</a:t>
            </a:r>
            <a:r>
              <a:rPr lang="en-US">
                <a:latin typeface="Calibri"/>
                <a:ea typeface="Calibri"/>
              </a:rPr>
              <a:t> usage: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-Produce liquid nitrogen for export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-Produce ammonium fertilizer for agriculture</a:t>
            </a:r>
            <a:endParaRPr/>
          </a:p>
        </p:txBody>
      </p:sp>
      <p:sp>
        <p:nvSpPr>
          <p:cNvPr id="4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12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114" y="1066664"/>
            <a:ext cx="5517941" cy="56548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 Diagonal Corner of Rectangle 4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7" name="Round Diagonal Corner of Rectangle 4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3.2.3 Waste Processing </a:t>
            </a:r>
            <a:endParaRPr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632700" y="2651783"/>
            <a:ext cx="4559300" cy="2590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Waste processing system input:</a:t>
            </a:r>
            <a:endParaRPr/>
          </a:p>
          <a:p>
            <a:r>
              <a:rPr lang="en-US">
                <a:highlight>
                  <a:srgbClr val="FFE270">
                    <a:alpha val="100000"/>
                  </a:srgbClr>
                </a:highlight>
                <a:latin typeface="Calibri"/>
                <a:ea typeface="Calibri"/>
              </a:rPr>
              <a:t>-Waste materials and sewage sediments</a:t>
            </a:r>
            <a:r>
              <a:rPr lang="en-US">
                <a:latin typeface="Calibri"/>
                <a:ea typeface="Calibri"/>
              </a:rPr>
              <a:t>  </a:t>
            </a:r>
            <a:endParaRPr/>
          </a:p>
          <a:p>
            <a:r>
              <a:rPr lang="en-US">
                <a:latin typeface="Calibri"/>
                <a:ea typeface="Calibri"/>
              </a:rPr>
              <a:t>System output: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 -Recycled useful gases of CO</a:t>
            </a:r>
            <a:r>
              <a:rPr lang="en-US" baseline="-25000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2 </a:t>
            </a:r>
            <a:r>
              <a:rPr lang="en-US" baseline="0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and H</a:t>
            </a:r>
            <a:r>
              <a:rPr lang="en-US" baseline="-25000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2</a:t>
            </a:r>
            <a:r>
              <a:rPr lang="en-US" baseline="0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O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 -Metal sulfates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 -Simple organic compounds</a:t>
            </a:r>
            <a:endParaRPr/>
          </a:p>
          <a:p>
            <a:r>
              <a:rPr lang="en-US">
                <a:highlight>
                  <a:srgbClr val="FF9C99">
                    <a:alpha val="100000"/>
                  </a:srgbClr>
                </a:highlight>
                <a:latin typeface="Calibri"/>
                <a:ea typeface="Calibri"/>
              </a:rPr>
              <a:t> -Unwanted residue</a:t>
            </a:r>
            <a:endParaRPr/>
          </a:p>
        </p:txBody>
      </p:sp>
      <p:sp>
        <p:nvSpPr>
          <p:cNvPr id="51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13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6" y="1017316"/>
            <a:ext cx="6979482" cy="54879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 Diagonal Corner of Rectangle 53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5" name="Round Diagonal Corner of Rectangle 54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3.3.1 Food Production</a:t>
            </a:r>
            <a:endParaRPr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8" name="灯片编号占位符 5"/>
          <p:cNvSpPr txBox="1">
            <a:spLocks noGrp="1"/>
          </p:cNvSpPr>
          <p:nvPr/>
        </p:nvSpPr>
        <p:spPr>
          <a:xfrm>
            <a:off x="8700247" y="6311526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14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7462" y="2771523"/>
            <a:ext cx="5842000" cy="1873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/>
                <a:ea typeface="Calibri"/>
              </a:rPr>
              <a:t>A stereoscopic design---------space saving</a:t>
            </a:r>
            <a:endParaRPr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/>
                <a:ea typeface="Calibri"/>
              </a:rPr>
              <a:t>Mixed cultivation methods----enhanced productivity</a:t>
            </a:r>
            <a:endParaRPr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/>
                <a:ea typeface="Calibri"/>
              </a:rPr>
              <a:t>Artificial automaton assistance---economical </a:t>
            </a:r>
            <a:endParaRPr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/>
                <a:ea typeface="Calibri"/>
              </a:rPr>
              <a:t>Multi-functional usage of gas------efficient operation
</a:t>
            </a:r>
            <a:endParaRPr dirty="0"/>
          </a:p>
        </p:txBody>
      </p:sp>
      <p:sp>
        <p:nvSpPr>
          <p:cNvPr id="60" name="TextBox 59"/>
          <p:cNvSpPr txBox="1"/>
          <p:nvPr/>
        </p:nvSpPr>
        <p:spPr>
          <a:xfrm>
            <a:off x="666476" y="4793876"/>
            <a:ext cx="5041900" cy="15176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>
                <a:latin typeface="Calibri"/>
                <a:ea typeface="Calibri"/>
              </a:rPr>
              <a:t>Approximately 513 tons of assorted ingredients are produced everyday. By using an alternating agricultural design, this section can ensure sufficiet food supply for the whole city.</a:t>
            </a:r>
            <a:endParaRPr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6601"/>
            <a:ext cx="5381625" cy="511492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8671" y="186267"/>
            <a:ext cx="4246097" cy="24361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EEE62C-C111-42AA-8946-04FDBC1D5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353" y="1372707"/>
            <a:ext cx="4156551" cy="14457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pPr>
              <a:buNone/>
            </a:pPr>
            <a:endParaRPr lang="zh-CN">
              <a:latin typeface="Calibri"/>
              <a:ea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66" name="Round Diagonal Corner of Rectangle 6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67" name="Round Diagonal Corner of Rectangle 6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3.3.2 Food Production</a:t>
            </a:r>
            <a:endParaRPr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70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15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15795" y="3886200"/>
            <a:ext cx="6356350" cy="2254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Over 10 kinds of food provide residents with various choices and nutrition assurance. </a:t>
            </a:r>
            <a:endParaRPr/>
          </a:p>
          <a:p>
            <a:pPr marL="0" indent="0" algn="l" defTabSz="914400">
              <a:lnSpc>
                <a:spcPct val="150000"/>
              </a:lnSpc>
            </a:pPr>
            <a:r>
              <a:rPr lang="en-US" sz="2000">
                <a:latin typeface="Calibri"/>
                <a:ea typeface="Calibri"/>
              </a:rPr>
              <a:t>This chart takes the dietary pagoda into account and it indicates the ability of our food system to fulfill all the human needs.</a:t>
            </a:r>
            <a:endParaRPr/>
          </a:p>
        </p:txBody>
      </p:sp>
      <p:pic>
        <p:nvPicPr>
          <p:cNvPr id="72" name="Picture 71"/>
          <p:cNvPicPr/>
          <p:nvPr/>
        </p:nvPicPr>
        <p:blipFill>
          <a:blip r:embed="rId4"/>
          <a:stretch>
            <a:fillRect/>
          </a:stretch>
        </p:blipFill>
        <p:spPr>
          <a:xfrm>
            <a:off x="401310" y="3777034"/>
            <a:ext cx="4307770" cy="29130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8" y="1133475"/>
            <a:ext cx="11515725" cy="23526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 Diagonal Corner of Rectangle 74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76" name="Round Diagonal Corner of Rectangle 75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3.3.3 Food Production</a:t>
            </a:r>
            <a:endParaRPr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79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16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6" y="2783798"/>
            <a:ext cx="1889758" cy="6248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502" y="2804160"/>
            <a:ext cx="1963898" cy="624840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724788" y="1182596"/>
            <a:ext cx="7753689" cy="4165652"/>
            <a:chOff x="1204162" y="2192593"/>
            <a:chExt cx="5291547" cy="3085839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5"/>
            <a:srcRect l="2519" t="5228" r="2834"/>
            <a:stretch>
              <a:fillRect/>
            </a:stretch>
          </p:blipFill>
          <p:spPr>
            <a:xfrm>
              <a:off x="1254820" y="2192593"/>
              <a:ext cx="5206248" cy="1038114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"/>
            <a:srcRect l="2191" r="2191" b="3595"/>
            <a:stretch>
              <a:fillRect/>
            </a:stretch>
          </p:blipFill>
          <p:spPr>
            <a:xfrm>
              <a:off x="1204162" y="3230707"/>
              <a:ext cx="5291547" cy="2047725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582550" y="4653381"/>
            <a:ext cx="7895933" cy="2064003"/>
            <a:chOff x="582548" y="4505726"/>
            <a:chExt cx="7769466" cy="2211659"/>
          </a:xfrm>
        </p:grpSpPr>
        <p:sp>
          <p:nvSpPr>
            <p:cNvPr id="86" name="Rounded Rectangle 85"/>
            <p:cNvSpPr/>
            <p:nvPr/>
          </p:nvSpPr>
          <p:spPr>
            <a:xfrm>
              <a:off x="582548" y="4959581"/>
              <a:ext cx="1972564" cy="11781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100000"/>
              </a:schemeClr>
            </a:solidFill>
            <a:ln w="0"/>
          </p:spPr>
          <p:txBody>
            <a:bodyPr anchor="ctr"/>
            <a:lstStyle/>
            <a:p>
              <a:pPr algn="ctr"/>
              <a:r>
                <a:rPr lang="en-US" sz="1800">
                  <a:latin typeface="Calibri"/>
                  <a:ea typeface="Calibri"/>
                </a:rPr>
                <a:t>natural meat</a:t>
              </a:r>
              <a:endParaRPr/>
            </a:p>
          </p:txBody>
        </p:sp>
        <p:sp>
          <p:nvSpPr>
            <p:cNvPr id="87" name="Down Arrow 86"/>
            <p:cNvSpPr/>
            <p:nvPr/>
          </p:nvSpPr>
          <p:spPr>
            <a:xfrm rot="5400000">
              <a:off x="1962427" y="5098412"/>
              <a:ext cx="2211659" cy="1026288"/>
            </a:xfrm>
            <a:prstGeom prst="downArrow">
              <a:avLst/>
            </a:prstGeom>
            <a:noFill/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3687381" y="5112721"/>
              <a:ext cx="1972537" cy="99767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100000"/>
              </a:schemeClr>
            </a:solidFill>
            <a:ln w="12700">
              <a:solidFill>
                <a:schemeClr val="accent1">
                  <a:lumMod val="40000"/>
                  <a:lumOff val="60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marL="0" lvl="0" algn="l" defTabSz="914400">
                <a:lnSpc>
                  <a:spcPct val="130000"/>
                </a:lnSpc>
                <a:defRPr sz="1800">
                  <a:solidFill>
                    <a:schemeClr val="tx1">
                      <a:alpha val="100000"/>
                    </a:schemeClr>
                  </a:solidFill>
                  <a:latin typeface="Calibri"/>
                  <a:ea typeface="Calibri"/>
                </a:defRPr>
              </a:pPr>
              <a:r>
                <a:rPr lang="en-US" sz="1800" b="0" i="0" u="none" strike="noStrike">
                  <a:solidFill>
                    <a:schemeClr val="tx1">
                      <a:alpha val="100000"/>
                    </a:schemeClr>
                  </a:solidFill>
                  <a:latin typeface="Calibri"/>
                  <a:ea typeface="Calibri"/>
                </a:rPr>
                <a:t>artificial meat</a:t>
              </a:r>
              <a:endParaRPr sz="18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5659918" y="4625439"/>
              <a:ext cx="2692098" cy="1972233"/>
              <a:chOff x="9443533" y="2894511"/>
              <a:chExt cx="2692098" cy="1972233"/>
            </a:xfrm>
          </p:grpSpPr>
          <p:sp>
            <p:nvSpPr>
              <p:cNvPr id="90" name="Down Arrow 89"/>
              <p:cNvSpPr/>
              <p:nvPr/>
            </p:nvSpPr>
            <p:spPr>
              <a:xfrm rot="5400000">
                <a:off x="8970565" y="3367479"/>
                <a:ext cx="1972233" cy="1026297"/>
              </a:xfrm>
              <a:prstGeom prst="downArrow">
                <a:avLst>
                  <a:gd name="adj1" fmla="val 50000"/>
                  <a:gd name="adj2" fmla="val 62576"/>
                </a:avLst>
              </a:prstGeom>
              <a:noFill/>
              <a:ln w="12700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latin typeface="Calibri"/>
                  <a:ea typeface="Calibri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443533" y="3696479"/>
                <a:ext cx="1168431" cy="394647"/>
              </a:xfrm>
              <a:prstGeom prst="rect">
                <a:avLst/>
              </a:prstGeom>
              <a:ln w="12700">
                <a:prstDash val="solid"/>
                <a:miter lim="800000"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>
                    <a:latin typeface="Calibri"/>
                    <a:ea typeface="Calibri"/>
                  </a:rPr>
                  <a:t>synthesise</a:t>
                </a:r>
                <a:endParaRPr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0611933" y="3096216"/>
                <a:ext cx="1523698" cy="156882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100000"/>
                </a:schemeClr>
              </a:solidFill>
              <a:ln w="0"/>
            </p:spPr>
            <p:txBody>
              <a:bodyPr anchor="ctr"/>
              <a:lstStyle/>
              <a:p>
                <a:pPr algn="ctr"/>
                <a:r>
                  <a:rPr lang="en-US" sz="1800">
                    <a:latin typeface="Calibri"/>
                    <a:ea typeface="Calibri"/>
                  </a:rPr>
                  <a:t>soybean proteins</a:t>
                </a:r>
                <a:endParaRPr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2449131" y="5408356"/>
              <a:ext cx="1249658" cy="435473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latin typeface="Calibri"/>
                  <a:ea typeface="Calibri"/>
                </a:rPr>
                <a:t>replace</a:t>
              </a:r>
              <a:endParaRPr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8712200" y="1351382"/>
            <a:ext cx="3181350" cy="48514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Due to the high cost to develop graizery, we innovatively decides to take advantage of proteins from soybeans to replace natural meat.</a:t>
            </a:r>
            <a:endParaRPr/>
          </a:p>
          <a:p>
            <a:endParaRPr lang="en-US" sz="2000">
              <a:latin typeface="Calibri"/>
              <a:ea typeface="Calibri"/>
            </a:endParaRPr>
          </a:p>
          <a:p>
            <a:r>
              <a:rPr lang="en-US" sz="2000">
                <a:latin typeface="Calibri"/>
                <a:ea typeface="Calibri"/>
              </a:rPr>
              <a:t>This illustration represents a general process by which soybean proteins are synthesised to artificial meat.</a:t>
            </a:r>
            <a:endParaRPr/>
          </a:p>
        </p:txBody>
      </p:sp>
      <p:sp>
        <p:nvSpPr>
          <p:cNvPr id="95" name="TextBox 94"/>
          <p:cNvSpPr txBox="1"/>
          <p:nvPr/>
        </p:nvSpPr>
        <p:spPr>
          <a:xfrm>
            <a:off x="1970361" y="2749252"/>
            <a:ext cx="481965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/>
              <a:t>soybean protein artificial meat synthesis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 Diagonal Corner of Rectangle 96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98" name="Round Diagonal Corner of Rectangle 97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4.1.1 Residential Area and Public  Spaces</a:t>
            </a:r>
            <a:endParaRPr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66475" y="6217452"/>
            <a:ext cx="47498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Distribution plan of the Human Factor Area</a:t>
            </a:r>
            <a:endParaRPr/>
          </a:p>
        </p:txBody>
      </p:sp>
      <p:sp>
        <p:nvSpPr>
          <p:cNvPr id="102" name="TextBox 101"/>
          <p:cNvSpPr txBox="1"/>
          <p:nvPr/>
        </p:nvSpPr>
        <p:spPr>
          <a:xfrm>
            <a:off x="1350762" y="1296460"/>
            <a:ext cx="42926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Location of the Human Factor Area</a:t>
            </a:r>
            <a:endParaRPr/>
          </a:p>
        </p:txBody>
      </p:sp>
      <p:sp>
        <p:nvSpPr>
          <p:cNvPr id="103" name="TextBox 102"/>
          <p:cNvSpPr txBox="1"/>
          <p:nvPr/>
        </p:nvSpPr>
        <p:spPr>
          <a:xfrm>
            <a:off x="5413375" y="3062882"/>
            <a:ext cx="6394450" cy="3930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>
                <a:latin typeface="Calibri"/>
                <a:ea typeface="Calibri"/>
              </a:rPr>
              <a:t>Location advantages: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>
                <a:latin typeface="Calibri"/>
                <a:ea typeface="Calibri"/>
              </a:rPr>
              <a:t>The Auset Space Hotel: located in the middle for convinient travel of visitors.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>
              <a:latin typeface="Calibri"/>
              <a:ea typeface="Calibri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>
                <a:latin typeface="Calibri"/>
                <a:ea typeface="Calibri"/>
              </a:rPr>
              <a:t>The Permanent residential area: connects with the two public areas for easy access to relaxation and recreational activities and the science research center.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>
              <a:latin typeface="Calibri"/>
              <a:ea typeface="Calibri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>
                <a:latin typeface="Calibri"/>
                <a:ea typeface="Calibri"/>
              </a:rPr>
              <a:t>The commercial area: set near the center of the whole area which makes all residents easy to access.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>
              <a:latin typeface="Calibri"/>
              <a:ea typeface="Calibri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>
                <a:latin typeface="Calibri"/>
                <a:ea typeface="Calibri"/>
              </a:rPr>
              <a:t>The two public areas: smaller area for daily necessities, larger area for entertainment activities.</a:t>
            </a:r>
            <a:endParaRPr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104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17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255" y="957262"/>
            <a:ext cx="4610099" cy="219451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5"/>
          <a:srcRect l="20102" t="14245" r="32640" b="17664"/>
          <a:stretch>
            <a:fillRect/>
          </a:stretch>
        </p:blipFill>
        <p:spPr>
          <a:xfrm>
            <a:off x="934025" y="2166640"/>
            <a:ext cx="3884501" cy="39870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ound Diagonal Corner of Rectangle 10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09" name="Round Diagonal Corner of Rectangle 108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4.1.2 Residential Area and Public  Spaces</a:t>
            </a:r>
            <a:endParaRPr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4"/>
          <a:srcRect l="14901" t="20222" r="54570" b="50969"/>
          <a:stretch>
            <a:fillRect/>
          </a:stretch>
        </p:blipFill>
        <p:spPr>
          <a:xfrm>
            <a:off x="666475" y="1508125"/>
            <a:ext cx="3012516" cy="1920874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66475" y="5576421"/>
            <a:ext cx="2781300" cy="1162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Total height: 24 m</a:t>
            </a:r>
            <a:endParaRPr/>
          </a:p>
          <a:p>
            <a:r>
              <a:rPr lang="en-US">
                <a:latin typeface="Calibri"/>
                <a:ea typeface="Calibri"/>
              </a:rPr>
              <a:t>Radius: 12.5 m</a:t>
            </a:r>
            <a:endParaRPr/>
          </a:p>
          <a:p>
            <a:r>
              <a:rPr lang="en-US">
                <a:latin typeface="Calibri"/>
                <a:ea typeface="Calibri"/>
              </a:rPr>
              <a:t>Total volume: 8181 m^2</a:t>
            </a:r>
            <a:endParaRPr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5"/>
          <a:srcRect l="20426" t="48343" r="39899" b="25731"/>
          <a:stretch>
            <a:fillRect/>
          </a:stretch>
        </p:blipFill>
        <p:spPr>
          <a:xfrm>
            <a:off x="797894" y="3428999"/>
            <a:ext cx="3894886" cy="1777998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773701" y="2025285"/>
            <a:ext cx="334209" cy="316244"/>
          </a:xfrm>
          <a:prstGeom prst="rect">
            <a:avLst/>
          </a:prstGeom>
          <a:solidFill>
            <a:schemeClr val="accent5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773701" y="2472741"/>
            <a:ext cx="334209" cy="316244"/>
          </a:xfrm>
          <a:prstGeom prst="rect">
            <a:avLst/>
          </a:prstGeom>
          <a:solidFill>
            <a:schemeClr val="accent1">
              <a:lumMod val="60000"/>
              <a:lumOff val="40000"/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424946" y="4001754"/>
            <a:ext cx="334209" cy="316244"/>
          </a:xfrm>
          <a:prstGeom prst="rect">
            <a:avLst/>
          </a:prstGeom>
          <a:solidFill>
            <a:schemeClr val="accent6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424946" y="4476721"/>
            <a:ext cx="334209" cy="316244"/>
          </a:xfrm>
          <a:prstGeom prst="rect">
            <a:avLst/>
          </a:prstGeom>
          <a:solidFill>
            <a:schemeClr val="accent4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424946" y="4951688"/>
            <a:ext cx="334209" cy="316244"/>
          </a:xfrm>
          <a:prstGeom prst="rect">
            <a:avLst/>
          </a:prstGeom>
          <a:solidFill>
            <a:schemeClr val="accent5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424946" y="5426655"/>
            <a:ext cx="334209" cy="31624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107910" y="1973229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Outer surface attatched with LED screens</a:t>
            </a:r>
            <a:endParaRPr/>
          </a:p>
        </p:txBody>
      </p:sp>
      <p:sp>
        <p:nvSpPr>
          <p:cNvPr id="122" name="TextBox 121"/>
          <p:cNvSpPr txBox="1"/>
          <p:nvPr/>
        </p:nvSpPr>
        <p:spPr>
          <a:xfrm>
            <a:off x="4107910" y="2472741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Upper Sight-seeing platform </a:t>
            </a:r>
            <a:endParaRPr/>
          </a:p>
        </p:txBody>
      </p:sp>
      <p:sp>
        <p:nvSpPr>
          <p:cNvPr id="123" name="TextBox 122"/>
          <p:cNvSpPr txBox="1"/>
          <p:nvPr/>
        </p:nvSpPr>
        <p:spPr>
          <a:xfrm>
            <a:off x="4759155" y="3949698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Double room 18 m^2/room</a:t>
            </a:r>
            <a:endParaRPr/>
          </a:p>
        </p:txBody>
      </p:sp>
      <p:sp>
        <p:nvSpPr>
          <p:cNvPr id="124" name="TextBox 123"/>
          <p:cNvSpPr txBox="1"/>
          <p:nvPr/>
        </p:nvSpPr>
        <p:spPr>
          <a:xfrm>
            <a:off x="4759155" y="4450693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Standard room 15 m^2/room</a:t>
            </a:r>
            <a:endParaRPr/>
          </a:p>
        </p:txBody>
      </p:sp>
      <p:sp>
        <p:nvSpPr>
          <p:cNvPr id="125" name="TextBox 124"/>
          <p:cNvSpPr txBox="1"/>
          <p:nvPr/>
        </p:nvSpPr>
        <p:spPr>
          <a:xfrm>
            <a:off x="4759155" y="4951688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Capesule room 4 m^2/room</a:t>
            </a:r>
            <a:endParaRPr/>
          </a:p>
        </p:txBody>
      </p:sp>
      <p:sp>
        <p:nvSpPr>
          <p:cNvPr id="126" name="TextBox 125"/>
          <p:cNvSpPr txBox="1"/>
          <p:nvPr/>
        </p:nvSpPr>
        <p:spPr>
          <a:xfrm>
            <a:off x="4759155" y="5426655"/>
            <a:ext cx="51117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Hotel elevator</a:t>
            </a:r>
            <a:endParaRPr/>
          </a:p>
        </p:txBody>
      </p:sp>
      <p:sp>
        <p:nvSpPr>
          <p:cNvPr id="127" name="TextBox 126"/>
          <p:cNvSpPr txBox="1"/>
          <p:nvPr/>
        </p:nvSpPr>
        <p:spPr>
          <a:xfrm>
            <a:off x="7883355" y="1264966"/>
            <a:ext cx="4165600" cy="5441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800">
                <a:latin typeface="Calibri"/>
                <a:ea typeface="Calibri"/>
              </a:rPr>
              <a:t>The Auset Space Hotel: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1800">
                <a:latin typeface="Calibri"/>
                <a:ea typeface="Calibri"/>
              </a:rPr>
              <a:t>constructed in the center of the Human Factor area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1800">
                <a:latin typeface="Calibri"/>
                <a:ea typeface="Calibri"/>
              </a:rPr>
              <a:t>consists of </a:t>
            </a:r>
            <a:r>
              <a:rPr lang="en-US" sz="1800" b="1">
                <a:latin typeface="Calibri"/>
                <a:ea typeface="Calibri"/>
              </a:rPr>
              <a:t>7 floors and approximately 250 rooms.</a:t>
            </a:r>
            <a:endParaRPr/>
          </a:p>
          <a:p>
            <a:endParaRPr lang="en-US" sz="1800">
              <a:latin typeface="Calibri"/>
              <a:ea typeface="Calibri"/>
            </a:endParaRPr>
          </a:p>
          <a:p>
            <a:r>
              <a:rPr lang="en-US" sz="1800">
                <a:latin typeface="Calibri"/>
                <a:ea typeface="Calibri"/>
              </a:rPr>
              <a:t>LED screens: </a:t>
            </a:r>
            <a:r>
              <a:rPr lang="en-US" sz="1800" b="1">
                <a:latin typeface="Calibri"/>
                <a:ea typeface="Calibri"/>
              </a:rPr>
              <a:t>present the outer appearance of Venus</a:t>
            </a:r>
            <a:r>
              <a:rPr lang="en-US" sz="1800">
                <a:latin typeface="Calibri"/>
                <a:ea typeface="Calibri"/>
              </a:rPr>
              <a:t>, giving guests a sense of living on Venus, providing </a:t>
            </a:r>
            <a:r>
              <a:rPr lang="en-US" sz="1800" b="1">
                <a:latin typeface="Calibri"/>
                <a:ea typeface="Calibri"/>
              </a:rPr>
              <a:t>immersive experiences.</a:t>
            </a:r>
            <a:endParaRPr/>
          </a:p>
          <a:p>
            <a:endParaRPr lang="en-US" sz="1800" b="1">
              <a:latin typeface="Calibri"/>
              <a:ea typeface="Calibri"/>
            </a:endParaRPr>
          </a:p>
          <a:p>
            <a:r>
              <a:rPr lang="en-US" sz="1800">
                <a:latin typeface="Calibri"/>
                <a:ea typeface="Calibri"/>
              </a:rPr>
              <a:t>Upper Sight-seeing platform: provide guests with a </a:t>
            </a:r>
            <a:r>
              <a:rPr lang="en-US" sz="1800" b="1">
                <a:latin typeface="Calibri"/>
                <a:ea typeface="Calibri"/>
              </a:rPr>
              <a:t>full scene of the whole Human Factor Area</a:t>
            </a:r>
            <a:r>
              <a:rPr lang="en-US" sz="1800">
                <a:latin typeface="Calibri"/>
                <a:ea typeface="Calibri"/>
              </a:rPr>
              <a:t>, giving them a </a:t>
            </a:r>
            <a:r>
              <a:rPr lang="en-US" sz="1800" b="1">
                <a:latin typeface="Calibri"/>
                <a:ea typeface="Calibri"/>
              </a:rPr>
              <a:t>deep impression.</a:t>
            </a:r>
            <a:endParaRPr/>
          </a:p>
        </p:txBody>
      </p:sp>
      <p:sp>
        <p:nvSpPr>
          <p:cNvPr id="128" name="TextBox 127"/>
          <p:cNvSpPr txBox="1"/>
          <p:nvPr/>
        </p:nvSpPr>
        <p:spPr>
          <a:xfrm>
            <a:off x="137429" y="1017316"/>
            <a:ext cx="34798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 b="1"/>
              <a:t>Auset Space Hotel</a:t>
            </a:r>
            <a:endParaRPr/>
          </a:p>
        </p:txBody>
      </p:sp>
      <p:sp>
        <p:nvSpPr>
          <p:cNvPr id="129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18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ound Diagonal Corner of Rectangle 13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32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19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032" y="1499508"/>
            <a:ext cx="3340337" cy="44050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1309422"/>
            <a:ext cx="7368789" cy="2119578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4309711" y="3801191"/>
            <a:ext cx="5067300" cy="2863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The buildings will consist of different shared spaces: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1 Gymnasium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2 Shared Kitchen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3 Bar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4 Club Space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Building 5 Children Space</a:t>
            </a:r>
            <a:endParaRPr/>
          </a:p>
        </p:txBody>
      </p:sp>
      <p:sp>
        <p:nvSpPr>
          <p:cNvPr id="136" name="TextBox 135"/>
          <p:cNvSpPr txBox="1"/>
          <p:nvPr/>
        </p:nvSpPr>
        <p:spPr>
          <a:xfrm>
            <a:off x="1811867" y="3251200"/>
            <a:ext cx="56769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Top view of one section</a:t>
            </a:r>
            <a:endParaRPr/>
          </a:p>
        </p:txBody>
      </p:sp>
      <p:sp>
        <p:nvSpPr>
          <p:cNvPr id="137" name="TextBox 136"/>
          <p:cNvSpPr txBox="1"/>
          <p:nvPr/>
        </p:nvSpPr>
        <p:spPr>
          <a:xfrm>
            <a:off x="230717" y="3801191"/>
            <a:ext cx="4419600" cy="167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5 Buildings, each with 6 floors and 4 sections on each floor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For each building, a special shared place will be located in the third floor.</a:t>
            </a:r>
            <a:endParaRPr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3"/>
          <a:srcRect l="4064" t="17048" b="15736"/>
          <a:stretch>
            <a:fillRect/>
          </a:stretch>
        </p:blipFill>
        <p:spPr>
          <a:xfrm>
            <a:off x="8810129" y="2303060"/>
            <a:ext cx="996041" cy="212387"/>
          </a:xfrm>
          <a:prstGeom prst="rect">
            <a:avLst/>
          </a:prstGeom>
        </p:spPr>
      </p:pic>
      <p:cxnSp>
        <p:nvCxnSpPr>
          <p:cNvPr id="139" name="Straight Arrow Connector 138"/>
          <p:cNvCxnSpPr/>
          <p:nvPr/>
        </p:nvCxnSpPr>
        <p:spPr>
          <a:xfrm flipH="1">
            <a:off x="7499684" y="2409253"/>
            <a:ext cx="1229627" cy="32234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3"/>
          <a:srcRect l="4064" t="17048" b="15736"/>
          <a:stretch>
            <a:fillRect/>
          </a:stretch>
        </p:blipFill>
        <p:spPr>
          <a:xfrm>
            <a:off x="8810129" y="2090673"/>
            <a:ext cx="996041" cy="21238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"/>
          <a:srcRect l="4064" t="17048" b="15736"/>
          <a:stretch>
            <a:fillRect/>
          </a:stretch>
        </p:blipFill>
        <p:spPr>
          <a:xfrm>
            <a:off x="8810129" y="1589105"/>
            <a:ext cx="996041" cy="212387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rcRect l="4064" t="17048" b="15736"/>
          <a:stretch>
            <a:fillRect/>
          </a:stretch>
        </p:blipFill>
        <p:spPr>
          <a:xfrm>
            <a:off x="8810129" y="1839889"/>
            <a:ext cx="996041" cy="212387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8391525" y="6270625"/>
            <a:ext cx="25844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Floor height</a:t>
            </a:r>
            <a:r>
              <a:rPr lang="zh-CN">
                <a:latin typeface="Calibri"/>
                <a:ea typeface="Calibri"/>
              </a:rPr>
              <a:t>：</a:t>
            </a:r>
            <a:r>
              <a:rPr lang="en-US">
                <a:latin typeface="Calibri"/>
                <a:ea typeface="Calibri"/>
              </a:rPr>
              <a:t>3.5m</a:t>
            </a:r>
            <a:endParaRPr/>
          </a:p>
        </p:txBody>
      </p:sp>
      <p:sp>
        <p:nvSpPr>
          <p:cNvPr id="144" name="Round Diagonal Corner of Rectangle 143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4.1.3 Residential Area and Public  Spaces</a:t>
            </a:r>
            <a:endParaRPr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147" name="Rectangle 146"/>
          <p:cNvSpPr/>
          <p:nvPr/>
        </p:nvSpPr>
        <p:spPr>
          <a:xfrm>
            <a:off x="10419722" y="868362"/>
            <a:ext cx="343647" cy="328705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0419722" y="1424753"/>
            <a:ext cx="343647" cy="32870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0687050" y="822326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Green spaces</a:t>
            </a:r>
            <a:endParaRPr/>
          </a:p>
        </p:txBody>
      </p:sp>
      <p:sp>
        <p:nvSpPr>
          <p:cNvPr id="150" name="TextBox 149"/>
          <p:cNvSpPr txBox="1"/>
          <p:nvPr/>
        </p:nvSpPr>
        <p:spPr>
          <a:xfrm>
            <a:off x="10804525" y="1350642"/>
            <a:ext cx="15430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Buildings</a:t>
            </a:r>
            <a:endParaRPr/>
          </a:p>
        </p:txBody>
      </p:sp>
      <p:sp>
        <p:nvSpPr>
          <p:cNvPr id="151" name="TextBox 150"/>
          <p:cNvSpPr txBox="1"/>
          <p:nvPr/>
        </p:nvSpPr>
        <p:spPr>
          <a:xfrm>
            <a:off x="8909169" y="852167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#1</a:t>
            </a:r>
            <a:endParaRPr/>
          </a:p>
        </p:txBody>
      </p:sp>
      <p:sp>
        <p:nvSpPr>
          <p:cNvPr id="152" name="TextBox 151"/>
          <p:cNvSpPr txBox="1"/>
          <p:nvPr/>
        </p:nvSpPr>
        <p:spPr>
          <a:xfrm>
            <a:off x="10975975" y="1728723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#2</a:t>
            </a:r>
            <a:endParaRPr/>
          </a:p>
        </p:txBody>
      </p:sp>
      <p:sp>
        <p:nvSpPr>
          <p:cNvPr id="153" name="TextBox 152"/>
          <p:cNvSpPr txBox="1"/>
          <p:nvPr/>
        </p:nvSpPr>
        <p:spPr>
          <a:xfrm>
            <a:off x="11557119" y="3251200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#3</a:t>
            </a:r>
            <a:endParaRPr/>
          </a:p>
        </p:txBody>
      </p:sp>
      <p:sp>
        <p:nvSpPr>
          <p:cNvPr id="154" name="TextBox 153"/>
          <p:cNvSpPr txBox="1"/>
          <p:nvPr/>
        </p:nvSpPr>
        <p:spPr>
          <a:xfrm>
            <a:off x="10975975" y="5056508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#4</a:t>
            </a:r>
            <a:endParaRPr/>
          </a:p>
        </p:txBody>
      </p:sp>
      <p:sp>
        <p:nvSpPr>
          <p:cNvPr id="155" name="TextBox 154"/>
          <p:cNvSpPr txBox="1"/>
          <p:nvPr/>
        </p:nvSpPr>
        <p:spPr>
          <a:xfrm>
            <a:off x="8909169" y="5780408"/>
            <a:ext cx="2743200" cy="72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3200">
                <a:latin typeface="Calibri"/>
                <a:ea typeface="Calibri"/>
              </a:rPr>
              <a:t>#5</a:t>
            </a:r>
            <a:endParaRPr/>
          </a:p>
        </p:txBody>
      </p:sp>
      <p:sp>
        <p:nvSpPr>
          <p:cNvPr id="156" name="TextBox 155"/>
          <p:cNvSpPr txBox="1"/>
          <p:nvPr/>
        </p:nvSpPr>
        <p:spPr>
          <a:xfrm>
            <a:off x="0" y="971642"/>
            <a:ext cx="45593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/>
              <a:t>Permanent Residential Buildings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 Diagonal Corner of Rectangle 15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59" name="Round Diagonal Corner of Rectangle 158"/>
          <p:cNvSpPr/>
          <p:nvPr/>
        </p:nvSpPr>
        <p:spPr>
          <a:xfrm>
            <a:off x="119706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1 Excecutive Summary</a:t>
            </a:r>
            <a:endParaRPr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16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FC705DF-EB6A-4429-A9CF-8086C29D54D9}" type="slidenum">
              <a:rPr/>
              <a:t>2</a:t>
            </a:fld>
            <a:endParaRPr lang="zh-CN"/>
          </a:p>
        </p:txBody>
      </p:sp>
      <p:sp>
        <p:nvSpPr>
          <p:cNvPr id="163" name="TextBox 162"/>
          <p:cNvSpPr txBox="1"/>
          <p:nvPr/>
        </p:nvSpPr>
        <p:spPr>
          <a:xfrm>
            <a:off x="352778" y="1017316"/>
            <a:ext cx="5435600" cy="1873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Position:</a:t>
            </a:r>
            <a:endParaRPr/>
          </a:p>
          <a:p>
            <a:pPr>
              <a:lnSpc>
                <a:spcPct val="130000"/>
              </a:lnSpc>
            </a:pP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50km above the surface
of Venus.</a:t>
            </a:r>
            <a:endParaRPr/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8 </a:t>
            </a: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Gas-turbine engines are used to
maintain its position.</a:t>
            </a:r>
            <a:endParaRPr/>
          </a:p>
        </p:txBody>
      </p:sp>
      <p:sp>
        <p:nvSpPr>
          <p:cNvPr id="164" name="TextBox 163"/>
          <p:cNvSpPr txBox="1"/>
          <p:nvPr/>
        </p:nvSpPr>
        <p:spPr>
          <a:xfrm>
            <a:off x="352778" y="2750160"/>
            <a:ext cx="5435600" cy="15176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Capacity:</a:t>
            </a:r>
            <a:endParaRPr/>
          </a:p>
          <a:p>
            <a:pPr>
              <a:lnSpc>
                <a:spcPct val="130000"/>
              </a:lnSpc>
            </a:pP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Holding 6 rockets, 6 aerospace
planes and 24 Water Resource Collection Airships at the same time</a:t>
            </a:r>
            <a:endParaRPr/>
          </a:p>
        </p:txBody>
      </p:sp>
      <p:sp>
        <p:nvSpPr>
          <p:cNvPr id="165" name="TextBox 164"/>
          <p:cNvSpPr txBox="1"/>
          <p:nvPr/>
        </p:nvSpPr>
        <p:spPr>
          <a:xfrm>
            <a:off x="352778" y="4171048"/>
            <a:ext cx="6210300" cy="1162050"/>
          </a:xfr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Zoning:</a:t>
            </a:r>
            <a:endParaRPr/>
          </a:p>
          <a:p>
            <a:pPr>
              <a:lnSpc>
                <a:spcPct val="130000"/>
              </a:lnSpc>
            </a:pP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Agricultural area, residential area
and industrial area are integrated in the main city.</a:t>
            </a:r>
            <a:endParaRPr/>
          </a:p>
        </p:txBody>
      </p:sp>
      <p:sp>
        <p:nvSpPr>
          <p:cNvPr id="166" name="TextBox 165"/>
          <p:cNvSpPr txBox="1"/>
          <p:nvPr/>
        </p:nvSpPr>
        <p:spPr>
          <a:xfrm>
            <a:off x="352778" y="5203825"/>
            <a:ext cx="6299200" cy="1517650"/>
          </a:xfr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Structure:</a:t>
            </a:r>
            <a:endParaRPr/>
          </a:p>
          <a:p>
            <a:pPr>
              <a:lnSpc>
                <a:spcPct val="130000"/>
              </a:lnSpc>
            </a:pPr>
            <a:r>
              <a: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The main city is surrouned by a
giant balloon with nitrogen inside,
creating buoyancy that can hold the entire floating city.</a:t>
            </a:r>
            <a:endParaRPr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171" y="-122237"/>
            <a:ext cx="7419613" cy="4393479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556" y="3200399"/>
            <a:ext cx="6517654" cy="3834344"/>
          </a:xfrm>
          <a:prstGeom prst="rect">
            <a:avLst/>
          </a:prstGeom>
        </p:spPr>
      </p:pic>
      <p:cxnSp>
        <p:nvCxnSpPr>
          <p:cNvPr id="169" name="Straight Arrow Connector 168"/>
          <p:cNvCxnSpPr/>
          <p:nvPr/>
        </p:nvCxnSpPr>
        <p:spPr>
          <a:xfrm>
            <a:off x="3700262" y="3817762"/>
            <a:ext cx="3143954" cy="218722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170" name="Straight Arrow Connector 169"/>
          <p:cNvCxnSpPr/>
          <p:nvPr/>
        </p:nvCxnSpPr>
        <p:spPr>
          <a:xfrm flipV="1">
            <a:off x="2370667" y="1978378"/>
            <a:ext cx="5319886" cy="122202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171" name="Straight Arrow Connector 170"/>
          <p:cNvCxnSpPr/>
          <p:nvPr/>
        </p:nvCxnSpPr>
        <p:spPr>
          <a:xfrm>
            <a:off x="3894667" y="3372555"/>
            <a:ext cx="5235221" cy="1594553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rcRect l="1656" r="340" b="720"/>
          <a:stretch>
            <a:fillRect/>
          </a:stretch>
        </p:blipFill>
        <p:spPr>
          <a:xfrm>
            <a:off x="2393" y="1845283"/>
            <a:ext cx="4935753" cy="4282281"/>
          </a:xfrm>
          <a:prstGeom prst="rect">
            <a:avLst/>
          </a:prstGeom>
          <a:blipFill>
            <a:blip r:embed="rId3"/>
            <a:stretch/>
          </a:blipFill>
        </p:spPr>
      </p:pic>
      <p:grpSp>
        <p:nvGrpSpPr>
          <p:cNvPr id="174" name="Group 173"/>
          <p:cNvGrpSpPr/>
          <p:nvPr/>
        </p:nvGrpSpPr>
        <p:grpSpPr>
          <a:xfrm>
            <a:off x="4702295" y="1070989"/>
            <a:ext cx="6174997" cy="5787016"/>
            <a:chOff x="4499216" y="1070989"/>
            <a:chExt cx="6174997" cy="5787016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3"/>
            <a:srcRect l="19958" t="14609" r="32607" b="18107"/>
            <a:stretch>
              <a:fillRect/>
            </a:stretch>
          </p:blipFill>
          <p:spPr>
            <a:xfrm>
              <a:off x="4784966" y="1070989"/>
              <a:ext cx="5889247" cy="578701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5974075" y="1910967"/>
              <a:ext cx="1778000" cy="6477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 b="1">
                  <a:latin typeface="Calibri"/>
                  <a:ea typeface="Calibri"/>
                </a:rPr>
                <a:t>school and childcare center</a:t>
              </a:r>
              <a:endParaRPr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V="1">
              <a:off x="6282794" y="1538553"/>
              <a:ext cx="769257" cy="471714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 type="triangle"/>
              <a:tailEnd type="triangle"/>
            </a:ln>
          </p:spPr>
        </p:cxnSp>
        <p:cxnSp>
          <p:nvCxnSpPr>
            <p:cNvPr id="178" name="Straight Arrow Connector 177"/>
            <p:cNvCxnSpPr/>
            <p:nvPr/>
          </p:nvCxnSpPr>
          <p:spPr>
            <a:xfrm>
              <a:off x="7190564" y="1544112"/>
              <a:ext cx="341085" cy="602342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 type="triangle"/>
              <a:tailEnd type="triangle"/>
            </a:ln>
          </p:spPr>
        </p:cxnSp>
        <p:sp>
          <p:nvSpPr>
            <p:cNvPr id="179" name="TextBox 178"/>
            <p:cNvSpPr txBox="1"/>
            <p:nvPr/>
          </p:nvSpPr>
          <p:spPr>
            <a:xfrm>
              <a:off x="6330074" y="1377557"/>
              <a:ext cx="5842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100m</a:t>
              </a:r>
              <a:endParaRPr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240639" y="1476983"/>
              <a:ext cx="4889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80m</a:t>
              </a:r>
              <a:endParaRPr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5657202" y="2375643"/>
              <a:ext cx="758067" cy="595991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 type="triangle"/>
              <a:tailEnd type="triangle"/>
            </a:ln>
          </p:spPr>
        </p:cxnSp>
        <p:sp>
          <p:nvSpPr>
            <p:cNvPr id="182" name="TextBox 181"/>
            <p:cNvSpPr txBox="1"/>
            <p:nvPr/>
          </p:nvSpPr>
          <p:spPr>
            <a:xfrm>
              <a:off x="5657202" y="2684115"/>
              <a:ext cx="5080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80m</a:t>
              </a:r>
              <a:endParaRPr/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8217407" y="2274180"/>
              <a:ext cx="642055" cy="380999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 type="triangle"/>
              <a:tailEnd type="triangle"/>
            </a:ln>
          </p:spPr>
        </p:cxnSp>
        <p:sp>
          <p:nvSpPr>
            <p:cNvPr id="184" name="TextBox 183"/>
            <p:cNvSpPr txBox="1"/>
            <p:nvPr/>
          </p:nvSpPr>
          <p:spPr>
            <a:xfrm>
              <a:off x="8484642" y="2130380"/>
              <a:ext cx="5778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80m</a:t>
              </a:r>
              <a:endParaRPr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499216" y="2603334"/>
              <a:ext cx="5715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250m</a:t>
              </a:r>
              <a:endParaRPr/>
            </a:p>
          </p:txBody>
        </p:sp>
      </p:grpSp>
      <p:sp>
        <p:nvSpPr>
          <p:cNvPr id="186" name="Round Diagonal Corner of Rectangle 18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187" name="Round Diagonal Corner of Rectangle 18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4.1.4 Residential Area and Public  Spaces</a:t>
            </a:r>
            <a:endParaRPr/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190" name="TextBox 189"/>
          <p:cNvSpPr txBox="1"/>
          <p:nvPr/>
        </p:nvSpPr>
        <p:spPr>
          <a:xfrm>
            <a:off x="4204842" y="1041007"/>
            <a:ext cx="2527300" cy="1041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ea typeface="Calibri"/>
              </a:rPr>
              <a:t>Location and distribition of the Commercial and Public Area</a:t>
            </a:r>
            <a:endParaRPr/>
          </a:p>
        </p:txBody>
      </p:sp>
      <p:sp>
        <p:nvSpPr>
          <p:cNvPr id="191" name="TextBox 190"/>
          <p:cNvSpPr txBox="1"/>
          <p:nvPr/>
        </p:nvSpPr>
        <p:spPr>
          <a:xfrm>
            <a:off x="83378" y="6172201"/>
            <a:ext cx="37147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Floor plan of the Commercial Halls</a:t>
            </a:r>
            <a:endParaRPr/>
          </a:p>
        </p:txBody>
      </p:sp>
      <p:sp>
        <p:nvSpPr>
          <p:cNvPr id="192" name="TextBox 191"/>
          <p:cNvSpPr txBox="1"/>
          <p:nvPr/>
        </p:nvSpPr>
        <p:spPr>
          <a:xfrm rot="20400000">
            <a:off x="8037124" y="4974022"/>
            <a:ext cx="8255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stadium</a:t>
            </a:r>
            <a:endParaRPr/>
          </a:p>
        </p:txBody>
      </p:sp>
      <p:sp>
        <p:nvSpPr>
          <p:cNvPr id="193" name="TextBox 192"/>
          <p:cNvSpPr txBox="1"/>
          <p:nvPr/>
        </p:nvSpPr>
        <p:spPr>
          <a:xfrm rot="20400000">
            <a:off x="7878559" y="4490480"/>
            <a:ext cx="8636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hospital</a:t>
            </a:r>
            <a:endParaRPr/>
          </a:p>
        </p:txBody>
      </p:sp>
      <p:sp>
        <p:nvSpPr>
          <p:cNvPr id="194" name="TextBox 193"/>
          <p:cNvSpPr txBox="1"/>
          <p:nvPr/>
        </p:nvSpPr>
        <p:spPr>
          <a:xfrm rot="16200000">
            <a:off x="8637212" y="3763474"/>
            <a:ext cx="4445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park</a:t>
            </a:r>
            <a:endParaRPr/>
          </a:p>
        </p:txBody>
      </p:sp>
      <p:sp>
        <p:nvSpPr>
          <p:cNvPr id="195" name="TextBox 194"/>
          <p:cNvSpPr txBox="1"/>
          <p:nvPr/>
        </p:nvSpPr>
        <p:spPr>
          <a:xfrm rot="16200000">
            <a:off x="8727997" y="3591393"/>
            <a:ext cx="23431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scientific research center</a:t>
            </a:r>
            <a:endParaRPr/>
          </a:p>
        </p:txBody>
      </p:sp>
      <p:sp>
        <p:nvSpPr>
          <p:cNvPr id="196" name="TextBox 195"/>
          <p:cNvSpPr txBox="1"/>
          <p:nvPr/>
        </p:nvSpPr>
        <p:spPr>
          <a:xfrm>
            <a:off x="7970462" y="2673639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dining hall</a:t>
            </a:r>
            <a:endParaRPr/>
          </a:p>
        </p:txBody>
      </p:sp>
      <p:sp>
        <p:nvSpPr>
          <p:cNvPr id="197" name="TextBox 196"/>
          <p:cNvSpPr txBox="1"/>
          <p:nvPr/>
        </p:nvSpPr>
        <p:spPr>
          <a:xfrm rot="4140000">
            <a:off x="5162432" y="4522757"/>
            <a:ext cx="16954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entertainment</a:t>
            </a:r>
            <a:endParaRPr/>
          </a:p>
        </p:txBody>
      </p:sp>
      <p:cxnSp>
        <p:nvCxnSpPr>
          <p:cNvPr id="198" name="Curved Connector 197"/>
          <p:cNvCxnSpPr/>
          <p:nvPr/>
        </p:nvCxnSpPr>
        <p:spPr>
          <a:xfrm flipV="1">
            <a:off x="9461187" y="3210496"/>
            <a:ext cx="335279" cy="81279"/>
          </a:xfrm>
          <a:prstGeom prst="curvedConnector3">
            <a:avLst>
              <a:gd name="adj1" fmla="val 46969"/>
            </a:avLst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99" name="Straight Arrow Connector 198"/>
          <p:cNvCxnSpPr/>
          <p:nvPr/>
        </p:nvCxnSpPr>
        <p:spPr>
          <a:xfrm flipV="1">
            <a:off x="7901277" y="4395963"/>
            <a:ext cx="599722" cy="21166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200" name="Straight Arrow Connector 199"/>
          <p:cNvCxnSpPr/>
          <p:nvPr/>
        </p:nvCxnSpPr>
        <p:spPr>
          <a:xfrm flipV="1">
            <a:off x="8110982" y="5293755"/>
            <a:ext cx="997056" cy="40859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201" name="Straight Arrow Connector 200"/>
          <p:cNvCxnSpPr/>
          <p:nvPr/>
        </p:nvCxnSpPr>
        <p:spPr>
          <a:xfrm>
            <a:off x="8070243" y="3101119"/>
            <a:ext cx="409222" cy="246944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202" name="Straight Arrow Connector 201"/>
          <p:cNvCxnSpPr/>
          <p:nvPr/>
        </p:nvCxnSpPr>
        <p:spPr>
          <a:xfrm flipH="1">
            <a:off x="8572498" y="2835643"/>
            <a:ext cx="535540" cy="64028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sp>
        <p:nvSpPr>
          <p:cNvPr id="203" name="TextBox 202"/>
          <p:cNvSpPr txBox="1"/>
          <p:nvPr/>
        </p:nvSpPr>
        <p:spPr>
          <a:xfrm>
            <a:off x="8479465" y="5564320"/>
            <a:ext cx="5461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80m</a:t>
            </a:r>
            <a:endParaRPr/>
          </a:p>
        </p:txBody>
      </p:sp>
      <p:sp>
        <p:nvSpPr>
          <p:cNvPr id="204" name="TextBox 203"/>
          <p:cNvSpPr txBox="1"/>
          <p:nvPr/>
        </p:nvSpPr>
        <p:spPr>
          <a:xfrm>
            <a:off x="7886352" y="4040250"/>
            <a:ext cx="4889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60m</a:t>
            </a:r>
            <a:endParaRPr/>
          </a:p>
        </p:txBody>
      </p:sp>
      <p:cxnSp>
        <p:nvCxnSpPr>
          <p:cNvPr id="205" name="Straight Arrow Connector 204"/>
          <p:cNvCxnSpPr/>
          <p:nvPr/>
        </p:nvCxnSpPr>
        <p:spPr>
          <a:xfrm>
            <a:off x="7829357" y="4581156"/>
            <a:ext cx="150475" cy="41128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206" name="Straight Arrow Connector 205"/>
          <p:cNvCxnSpPr/>
          <p:nvPr/>
        </p:nvCxnSpPr>
        <p:spPr>
          <a:xfrm>
            <a:off x="7803137" y="5064333"/>
            <a:ext cx="176695" cy="54113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sp>
        <p:nvSpPr>
          <p:cNvPr id="207" name="TextBox 206"/>
          <p:cNvSpPr txBox="1"/>
          <p:nvPr/>
        </p:nvSpPr>
        <p:spPr>
          <a:xfrm>
            <a:off x="7462797" y="4674630"/>
            <a:ext cx="4318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20m</a:t>
            </a:r>
            <a:endParaRPr/>
          </a:p>
        </p:txBody>
      </p:sp>
      <p:sp>
        <p:nvSpPr>
          <p:cNvPr id="208" name="TextBox 207"/>
          <p:cNvSpPr txBox="1"/>
          <p:nvPr/>
        </p:nvSpPr>
        <p:spPr>
          <a:xfrm>
            <a:off x="7432653" y="5163138"/>
            <a:ext cx="4318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30m</a:t>
            </a:r>
            <a:endParaRPr/>
          </a:p>
        </p:txBody>
      </p:sp>
      <p:sp>
        <p:nvSpPr>
          <p:cNvPr id="209" name="TextBox 208"/>
          <p:cNvSpPr txBox="1"/>
          <p:nvPr/>
        </p:nvSpPr>
        <p:spPr>
          <a:xfrm>
            <a:off x="8687721" y="3107625"/>
            <a:ext cx="50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90m</a:t>
            </a:r>
            <a:endParaRPr/>
          </a:p>
        </p:txBody>
      </p:sp>
      <p:sp>
        <p:nvSpPr>
          <p:cNvPr id="210" name="TextBox 209"/>
          <p:cNvSpPr txBox="1"/>
          <p:nvPr/>
        </p:nvSpPr>
        <p:spPr>
          <a:xfrm>
            <a:off x="7909521" y="3291775"/>
            <a:ext cx="4445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50m</a:t>
            </a:r>
            <a:endParaRPr/>
          </a:p>
        </p:txBody>
      </p:sp>
      <p:sp>
        <p:nvSpPr>
          <p:cNvPr id="211" name="TextBox 210"/>
          <p:cNvSpPr txBox="1"/>
          <p:nvPr/>
        </p:nvSpPr>
        <p:spPr>
          <a:xfrm>
            <a:off x="6047143" y="3903051"/>
            <a:ext cx="5715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140m</a:t>
            </a:r>
            <a:endParaRPr/>
          </a:p>
        </p:txBody>
      </p:sp>
      <p:grpSp>
        <p:nvGrpSpPr>
          <p:cNvPr id="212" name="Group 211"/>
          <p:cNvGrpSpPr/>
          <p:nvPr/>
        </p:nvGrpSpPr>
        <p:grpSpPr>
          <a:xfrm>
            <a:off x="10755532" y="3857780"/>
            <a:ext cx="2838531" cy="876288"/>
            <a:chOff x="10692690" y="4991846"/>
            <a:chExt cx="2838531" cy="876288"/>
          </a:xfrm>
        </p:grpSpPr>
        <p:grpSp>
          <p:nvGrpSpPr>
            <p:cNvPr id="213" name="Group 212"/>
            <p:cNvGrpSpPr/>
            <p:nvPr/>
          </p:nvGrpSpPr>
          <p:grpSpPr>
            <a:xfrm>
              <a:off x="11068242" y="5098524"/>
              <a:ext cx="862057" cy="769610"/>
              <a:chOff x="11068242" y="5098524"/>
              <a:chExt cx="862057" cy="76961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11075939" y="5098524"/>
                <a:ext cx="184725" cy="292522"/>
              </a:xfrm>
              <a:prstGeom prst="straightConnector1">
                <a:avLst/>
              </a:prstGeom>
              <a:ln w="25400">
                <a:solidFill>
                  <a:srgbClr val="000000">
                    <a:alpha val="100000"/>
                  </a:srgbClr>
                </a:solidFill>
                <a:prstDash val="solid"/>
                <a:headEnd/>
                <a:tailEnd/>
              </a:ln>
            </p:spPr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11260666" y="5098563"/>
                <a:ext cx="669576" cy="207774"/>
              </a:xfrm>
              <a:prstGeom prst="straightConnector1">
                <a:avLst/>
              </a:prstGeom>
              <a:ln w="25400">
                <a:solidFill>
                  <a:srgbClr val="000000">
                    <a:alpha val="100000"/>
                  </a:srgbClr>
                </a:solidFill>
                <a:prstDash val="solid"/>
                <a:headEnd/>
                <a:tailEnd/>
              </a:ln>
            </p:spPr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11576143" y="5306381"/>
                <a:ext cx="354156" cy="561753"/>
              </a:xfrm>
              <a:prstGeom prst="straightConnector1">
                <a:avLst/>
              </a:prstGeom>
              <a:ln w="25400">
                <a:solidFill>
                  <a:srgbClr val="000000">
                    <a:alpha val="100000"/>
                  </a:srgbClr>
                </a:solidFill>
                <a:prstDash val="solid"/>
                <a:headEnd/>
                <a:tailEnd/>
              </a:ln>
            </p:spPr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11068242" y="5367957"/>
                <a:ext cx="507888" cy="500107"/>
              </a:xfrm>
              <a:prstGeom prst="straightConnector1">
                <a:avLst/>
              </a:prstGeom>
              <a:ln w="25400">
                <a:solidFill>
                  <a:srgbClr val="000000">
                    <a:alpha val="100000"/>
                  </a:srgbClr>
                </a:solidFill>
                <a:prstDash val="solid"/>
                <a:headEnd/>
                <a:tailEnd/>
              </a:ln>
            </p:spPr>
          </p:cxnSp>
        </p:grpSp>
        <p:sp>
          <p:nvSpPr>
            <p:cNvPr id="218" name="TextBox 217"/>
            <p:cNvSpPr txBox="1"/>
            <p:nvPr/>
          </p:nvSpPr>
          <p:spPr>
            <a:xfrm>
              <a:off x="10692690" y="4991846"/>
              <a:ext cx="5080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15m</a:t>
              </a:r>
              <a:endParaRPr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10837465" y="5492212"/>
              <a:ext cx="5524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20m</a:t>
              </a:r>
              <a:endParaRPr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753221" y="5367957"/>
              <a:ext cx="177800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20m</a:t>
              </a:r>
              <a:endParaRPr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10436472" y="5402465"/>
            <a:ext cx="1834657" cy="953884"/>
            <a:chOff x="10197236" y="5805853"/>
            <a:chExt cx="1834657" cy="953884"/>
          </a:xfrm>
        </p:grpSpPr>
        <p:cxnSp>
          <p:nvCxnSpPr>
            <p:cNvPr id="222" name="Straight Arrow Connector 221"/>
            <p:cNvCxnSpPr/>
            <p:nvPr/>
          </p:nvCxnSpPr>
          <p:spPr>
            <a:xfrm flipV="1">
              <a:off x="10704513" y="5942652"/>
              <a:ext cx="0" cy="451004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10704513" y="5805853"/>
              <a:ext cx="816352" cy="136754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cxnSp>
          <p:nvCxnSpPr>
            <p:cNvPr id="224" name="Straight Arrow Connector 223"/>
            <p:cNvCxnSpPr/>
            <p:nvPr/>
          </p:nvCxnSpPr>
          <p:spPr>
            <a:xfrm>
              <a:off x="11530879" y="5805853"/>
              <a:ext cx="0" cy="725100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cxnSp>
          <p:nvCxnSpPr>
            <p:cNvPr id="225" name="Straight Arrow Connector 224"/>
            <p:cNvCxnSpPr/>
            <p:nvPr/>
          </p:nvCxnSpPr>
          <p:spPr>
            <a:xfrm>
              <a:off x="10704548" y="6393703"/>
              <a:ext cx="816316" cy="137248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sp>
          <p:nvSpPr>
            <p:cNvPr id="226" name="TextBox 225"/>
            <p:cNvSpPr txBox="1"/>
            <p:nvPr/>
          </p:nvSpPr>
          <p:spPr>
            <a:xfrm>
              <a:off x="10197236" y="6008851"/>
              <a:ext cx="5524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20m</a:t>
              </a:r>
              <a:endParaRPr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10743653" y="6391439"/>
              <a:ext cx="5524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45m</a:t>
              </a:r>
              <a:endParaRPr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1479443" y="5942607"/>
              <a:ext cx="552450" cy="3683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Calibri"/>
                  <a:ea typeface="Calibri"/>
                </a:rPr>
                <a:t>40m</a:t>
              </a:r>
              <a:endParaRPr/>
            </a:p>
          </p:txBody>
        </p:sp>
      </p:grpSp>
      <p:sp>
        <p:nvSpPr>
          <p:cNvPr id="229" name="TextBox 228"/>
          <p:cNvSpPr txBox="1"/>
          <p:nvPr/>
        </p:nvSpPr>
        <p:spPr>
          <a:xfrm>
            <a:off x="10147300" y="1017316"/>
            <a:ext cx="2044700" cy="1200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School And Child Care Center: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education for children of staff</a:t>
            </a:r>
            <a:endParaRPr/>
          </a:p>
        </p:txBody>
      </p:sp>
      <p:sp>
        <p:nvSpPr>
          <p:cNvPr id="230" name="Down Arrow 229"/>
          <p:cNvSpPr/>
          <p:nvPr/>
        </p:nvSpPr>
        <p:spPr>
          <a:xfrm rot="15240000">
            <a:off x="8824373" y="410306"/>
            <a:ext cx="220869" cy="2530370"/>
          </a:xfrm>
          <a:prstGeom prst="down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31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20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232" name="U-turn Arrow 231"/>
          <p:cNvSpPr/>
          <p:nvPr/>
        </p:nvSpPr>
        <p:spPr>
          <a:xfrm flipV="1">
            <a:off x="9475118" y="4674630"/>
            <a:ext cx="2060221" cy="368300"/>
          </a:xfrm>
          <a:prstGeom prst="uturn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33" name="U-turn Arrow 232"/>
          <p:cNvSpPr/>
          <p:nvPr/>
        </p:nvSpPr>
        <p:spPr>
          <a:xfrm rot="2700000" flipV="1">
            <a:off x="8473241" y="4895967"/>
            <a:ext cx="2234991" cy="39302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5775"/>
            </a:avLst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34" name="TextBox 233"/>
          <p:cNvSpPr txBox="1"/>
          <p:nvPr/>
        </p:nvSpPr>
        <p:spPr>
          <a:xfrm rot="17640000">
            <a:off x="6416210" y="3147806"/>
            <a:ext cx="16954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shopping mall</a:t>
            </a:r>
            <a:endParaRPr/>
          </a:p>
        </p:txBody>
      </p:sp>
      <p:sp>
        <p:nvSpPr>
          <p:cNvPr id="235" name="TextBox 234"/>
          <p:cNvSpPr txBox="1"/>
          <p:nvPr/>
        </p:nvSpPr>
        <p:spPr>
          <a:xfrm rot="180000">
            <a:off x="6889486" y="4350780"/>
            <a:ext cx="958850" cy="647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Calibri"/>
                <a:ea typeface="Calibri"/>
              </a:rPr>
              <a:t>religious area</a:t>
            </a:r>
            <a:endParaRPr/>
          </a:p>
        </p:txBody>
      </p:sp>
      <p:sp>
        <p:nvSpPr>
          <p:cNvPr id="236" name="TextBox 235"/>
          <p:cNvSpPr txBox="1"/>
          <p:nvPr/>
        </p:nvSpPr>
        <p:spPr>
          <a:xfrm>
            <a:off x="3551571" y="5619898"/>
            <a:ext cx="2692400" cy="1041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600" b="1">
                <a:latin typeface="Calibri"/>
                <a:ea typeface="Calibri"/>
              </a:rPr>
              <a:t>Religious Area</a:t>
            </a:r>
            <a:r>
              <a:rPr lang="en-US" sz="1600">
                <a:latin typeface="Calibri"/>
                <a:ea typeface="Calibri"/>
              </a:rPr>
              <a:t> provide religious believers with places to gain spiritual support</a:t>
            </a:r>
            <a:endParaRPr/>
          </a:p>
        </p:txBody>
      </p:sp>
      <p:sp>
        <p:nvSpPr>
          <p:cNvPr id="237" name="Down Arrow 236"/>
          <p:cNvSpPr/>
          <p:nvPr/>
        </p:nvSpPr>
        <p:spPr>
          <a:xfrm rot="2700000">
            <a:off x="6493231" y="4667226"/>
            <a:ext cx="220869" cy="1905344"/>
          </a:xfrm>
          <a:prstGeom prst="down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428625" y="1079500"/>
            <a:ext cx="40767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 b="1"/>
              <a:t>Commercial and Public Areas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/>
          <p:cNvGrpSpPr/>
          <p:nvPr/>
        </p:nvGrpSpPr>
        <p:grpSpPr>
          <a:xfrm>
            <a:off x="5064509" y="1098275"/>
            <a:ext cx="8767599" cy="4947843"/>
            <a:chOff x="7118670" y="1133116"/>
            <a:chExt cx="9810927" cy="5320484"/>
          </a:xfrm>
        </p:grpSpPr>
        <p:sp>
          <p:nvSpPr>
            <p:cNvPr id="241" name="TextBox 240"/>
            <p:cNvSpPr txBox="1"/>
            <p:nvPr/>
          </p:nvSpPr>
          <p:spPr>
            <a:xfrm>
              <a:off x="9552182" y="5586414"/>
              <a:ext cx="3595454" cy="867187"/>
            </a:xfrm>
          </p:spPr>
          <p:txBody>
            <a:bodyPr>
              <a:spAutoFit/>
            </a:bodyPr>
            <a:lstStyle/>
            <a:p>
              <a:r>
                <a:rPr lang="en-US">
                  <a:latin typeface="Calibri"/>
                  <a:ea typeface="Calibri"/>
                </a:rPr>
                <a:t>C</a:t>
              </a:r>
              <a:r>
                <a:rPr>
                  <a:latin typeface="Calibri"/>
                  <a:ea typeface="Calibri"/>
                </a:rPr>
                <a:t>abin door (close)</a:t>
              </a:r>
              <a:endParaRPr/>
            </a:p>
            <a:p>
              <a:r>
                <a:rPr lang="en-US">
                  <a:latin typeface="Calibri"/>
                  <a:ea typeface="Calibri"/>
                </a:rPr>
                <a:t>(controlled by AI)</a:t>
              </a:r>
              <a:endParaRPr/>
            </a:p>
          </p:txBody>
        </p:sp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8671" y="2078038"/>
              <a:ext cx="3970997" cy="3451016"/>
            </a:xfrm>
            <a:prstGeom prst="rect">
              <a:avLst/>
            </a:prstGeom>
          </p:spPr>
        </p:pic>
        <p:sp>
          <p:nvSpPr>
            <p:cNvPr id="243" name="TextBox 242"/>
            <p:cNvSpPr txBox="1"/>
            <p:nvPr/>
          </p:nvSpPr>
          <p:spPr>
            <a:xfrm>
              <a:off x="10832959" y="1133116"/>
              <a:ext cx="6096639" cy="8671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>
                  <a:latin typeface="Calibri"/>
                  <a:ea typeface="Calibri"/>
                </a:rPr>
                <a:t>Control unit inside (centrally located)</a:t>
              </a:r>
              <a:endParaRPr/>
            </a:p>
            <a:p>
              <a:r>
                <a:rPr lang="en-US">
                  <a:latin typeface="Calibri"/>
                  <a:ea typeface="Calibri"/>
                </a:rPr>
                <a:t> (radius of hole:5cm)</a:t>
              </a:r>
              <a:endParaRPr/>
            </a:p>
          </p:txBody>
        </p:sp>
        <p:cxnSp>
          <p:nvCxnSpPr>
            <p:cNvPr id="244" name="Straight Arrow Connector 243"/>
            <p:cNvCxnSpPr/>
            <p:nvPr/>
          </p:nvCxnSpPr>
          <p:spPr>
            <a:xfrm>
              <a:off x="9128478" y="5159907"/>
              <a:ext cx="423704" cy="552385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245" name="TextBox 244"/>
            <p:cNvSpPr txBox="1"/>
            <p:nvPr/>
          </p:nvSpPr>
          <p:spPr>
            <a:xfrm>
              <a:off x="7958666" y="2012421"/>
              <a:ext cx="1783515" cy="484805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>
                  <a:latin typeface="Calibri"/>
                  <a:ea typeface="Calibri"/>
                </a:rPr>
                <a:t>70cm</a:t>
              </a:r>
              <a:endParaRPr/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1201599" y="2281959"/>
              <a:ext cx="0" cy="2161171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/>
            </a:ln>
          </p:spPr>
        </p:cxnSp>
        <p:sp>
          <p:nvSpPr>
            <p:cNvPr id="247" name="TextBox 246"/>
            <p:cNvSpPr txBox="1"/>
            <p:nvPr/>
          </p:nvSpPr>
          <p:spPr>
            <a:xfrm>
              <a:off x="11199606" y="3087159"/>
              <a:ext cx="1783515" cy="867187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>
                  <a:latin typeface="Calibri"/>
                  <a:ea typeface="Calibri"/>
                </a:rPr>
                <a:t>Height:</a:t>
              </a:r>
              <a:endParaRPr/>
            </a:p>
            <a:p>
              <a:r>
                <a:rPr lang="en-US">
                  <a:latin typeface="Calibri"/>
                  <a:ea typeface="Calibri"/>
                </a:rPr>
                <a:t>100cm</a:t>
              </a:r>
              <a:endParaRPr/>
            </a:p>
          </p:txBody>
        </p:sp>
      </p:grpSp>
      <p:pic>
        <p:nvPicPr>
          <p:cNvPr id="248" name="Picture 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1098262"/>
            <a:ext cx="3708137" cy="4035650"/>
          </a:xfrm>
          <a:prstGeom prst="rect">
            <a:avLst/>
          </a:prstGeom>
        </p:spPr>
      </p:pic>
      <p:sp>
        <p:nvSpPr>
          <p:cNvPr id="249" name="Round Diagonal Corner of Rectangle 248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50" name="Round Diagonal Corner of Rectangle 249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4.2.1 Automation Devices</a:t>
            </a:r>
            <a:endParaRPr/>
          </a:p>
        </p:txBody>
      </p:sp>
      <p:pic>
        <p:nvPicPr>
          <p:cNvPr id="251" name="Picture 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253" name="TextBox 252"/>
          <p:cNvSpPr txBox="1"/>
          <p:nvPr/>
        </p:nvSpPr>
        <p:spPr>
          <a:xfrm>
            <a:off x="423997" y="1342737"/>
            <a:ext cx="1543050" cy="806450"/>
          </a:xfrm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A</a:t>
            </a:r>
            <a:r>
              <a:rPr>
                <a:latin typeface="Calibri"/>
                <a:ea typeface="Calibri"/>
              </a:rPr>
              <a:t>ir sac</a:t>
            </a:r>
            <a:endParaRPr/>
          </a:p>
          <a:p>
            <a:r>
              <a:rPr lang="en-US">
                <a:latin typeface="Calibri"/>
                <a:ea typeface="Calibri"/>
              </a:rPr>
              <a:t>(scalable)</a:t>
            </a:r>
            <a:endParaRPr/>
          </a:p>
        </p:txBody>
      </p:sp>
      <p:cxnSp>
        <p:nvCxnSpPr>
          <p:cNvPr id="254" name="Straight Arrow Connector 253"/>
          <p:cNvCxnSpPr/>
          <p:nvPr/>
        </p:nvCxnSpPr>
        <p:spPr>
          <a:xfrm flipH="1">
            <a:off x="1534634" y="1550286"/>
            <a:ext cx="992941" cy="23202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55" name="TextBox 254"/>
          <p:cNvSpPr txBox="1"/>
          <p:nvPr/>
        </p:nvSpPr>
        <p:spPr>
          <a:xfrm>
            <a:off x="208097" y="3713163"/>
            <a:ext cx="1974850" cy="1162050"/>
          </a:xfrm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A</a:t>
            </a:r>
            <a:r>
              <a:rPr>
                <a:latin typeface="Calibri"/>
                <a:ea typeface="Calibri"/>
              </a:rPr>
              <a:t>ir sac</a:t>
            </a:r>
            <a:endParaRPr/>
          </a:p>
          <a:p>
            <a:r>
              <a:rPr lang="en-US">
                <a:latin typeface="Calibri"/>
                <a:ea typeface="Calibri"/>
              </a:rPr>
              <a:t>(non-scalable)</a:t>
            </a:r>
            <a:endParaRPr/>
          </a:p>
          <a:p>
            <a:endParaRPr lang="en-US">
              <a:latin typeface="Calibri"/>
              <a:ea typeface="Calibri"/>
            </a:endParaRPr>
          </a:p>
        </p:txBody>
      </p:sp>
      <p:cxnSp>
        <p:nvCxnSpPr>
          <p:cNvPr id="256" name="Straight Arrow Connector 255"/>
          <p:cNvCxnSpPr/>
          <p:nvPr/>
        </p:nvCxnSpPr>
        <p:spPr>
          <a:xfrm flipH="1">
            <a:off x="806574" y="3175046"/>
            <a:ext cx="554835" cy="65679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57" name="TextBox 256"/>
          <p:cNvSpPr txBox="1"/>
          <p:nvPr/>
        </p:nvSpPr>
        <p:spPr>
          <a:xfrm>
            <a:off x="208097" y="4875213"/>
            <a:ext cx="1974850" cy="1517650"/>
          </a:xfrm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C</a:t>
            </a:r>
            <a:r>
              <a:rPr>
                <a:latin typeface="Calibri"/>
                <a:ea typeface="Calibri"/>
              </a:rPr>
              <a:t>argo hold</a:t>
            </a:r>
            <a:endParaRPr/>
          </a:p>
          <a:p>
            <a:r>
              <a:rPr lang="en-US">
                <a:latin typeface="Calibri"/>
                <a:ea typeface="Calibri"/>
              </a:rPr>
              <a:t>[</a:t>
            </a:r>
            <a:r>
              <a:rPr lang="en-US">
                <a:solidFill>
                  <a:schemeClr val="accent1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aluminium alloy</a:t>
            </a:r>
            <a:r>
              <a:rPr lang="en-US">
                <a:latin typeface="Calibri"/>
                <a:ea typeface="Calibri"/>
              </a:rPr>
              <a:t>]</a:t>
            </a:r>
            <a:endParaRPr/>
          </a:p>
          <a:p>
            <a:r>
              <a:rPr lang="en-US">
                <a:latin typeface="Calibri"/>
                <a:ea typeface="Calibri"/>
              </a:rPr>
              <a:t>radius: 50cm</a:t>
            </a:r>
            <a:endParaRPr/>
          </a:p>
          <a:p>
            <a:r>
              <a:rPr lang="en-US">
                <a:latin typeface="Calibri"/>
                <a:ea typeface="Calibri"/>
              </a:rPr>
              <a:t>height: 60cm</a:t>
            </a:r>
            <a:endParaRPr/>
          </a:p>
        </p:txBody>
      </p:sp>
      <p:cxnSp>
        <p:nvCxnSpPr>
          <p:cNvPr id="258" name="Straight Arrow Connector 257"/>
          <p:cNvCxnSpPr/>
          <p:nvPr/>
        </p:nvCxnSpPr>
        <p:spPr>
          <a:xfrm flipH="1">
            <a:off x="1589037" y="4644169"/>
            <a:ext cx="450621" cy="37041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59" name="TextBox 258"/>
          <p:cNvSpPr txBox="1"/>
          <p:nvPr/>
        </p:nvSpPr>
        <p:spPr>
          <a:xfrm>
            <a:off x="2089471" y="5529054"/>
            <a:ext cx="3594100" cy="806450"/>
          </a:xfrm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C</a:t>
            </a:r>
            <a:r>
              <a:rPr>
                <a:latin typeface="Calibri"/>
                <a:ea typeface="Calibri"/>
              </a:rPr>
              <a:t>abin door (open)</a:t>
            </a:r>
            <a:endParaRPr/>
          </a:p>
          <a:p>
            <a:r>
              <a:rPr lang="en-US">
                <a:latin typeface="Calibri"/>
                <a:ea typeface="Calibri"/>
              </a:rPr>
              <a:t>(controlled by AI)</a:t>
            </a:r>
            <a:endParaRPr/>
          </a:p>
        </p:txBody>
      </p:sp>
      <p:cxnSp>
        <p:nvCxnSpPr>
          <p:cNvPr id="260" name="Straight Arrow Connector 259"/>
          <p:cNvCxnSpPr/>
          <p:nvPr/>
        </p:nvCxnSpPr>
        <p:spPr>
          <a:xfrm>
            <a:off x="2602179" y="4816769"/>
            <a:ext cx="407091" cy="69680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261" name="Straight Arrow Connector 260"/>
          <p:cNvCxnSpPr/>
          <p:nvPr/>
        </p:nvCxnSpPr>
        <p:spPr>
          <a:xfrm>
            <a:off x="2651963" y="3490383"/>
            <a:ext cx="1121994" cy="85743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62" name="TextBox 261"/>
          <p:cNvSpPr txBox="1"/>
          <p:nvPr/>
        </p:nvSpPr>
        <p:spPr>
          <a:xfrm>
            <a:off x="3773957" y="4194642"/>
            <a:ext cx="2254250" cy="1517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Hole</a:t>
            </a:r>
            <a:endParaRPr/>
          </a:p>
          <a:p>
            <a:r>
              <a:rPr lang="en-US">
                <a:latin typeface="Calibri"/>
                <a:ea typeface="Calibri"/>
              </a:rPr>
              <a:t>(connected with</a:t>
            </a:r>
            <a:endParaRPr/>
          </a:p>
          <a:p>
            <a:r>
              <a:rPr lang="en-US">
                <a:latin typeface="Calibri"/>
                <a:ea typeface="Calibri"/>
              </a:rPr>
              <a:t>hard pipeline)</a:t>
            </a:r>
            <a:endParaRPr/>
          </a:p>
          <a:p>
            <a:r>
              <a:rPr lang="en-US">
                <a:latin typeface="Calibri"/>
                <a:ea typeface="Calibri"/>
              </a:rPr>
              <a:t>(through the air sac)</a:t>
            </a:r>
            <a:endParaRPr/>
          </a:p>
        </p:txBody>
      </p:sp>
      <p:cxnSp>
        <p:nvCxnSpPr>
          <p:cNvPr id="263" name="Straight Arrow Connector 262"/>
          <p:cNvCxnSpPr/>
          <p:nvPr/>
        </p:nvCxnSpPr>
        <p:spPr>
          <a:xfrm flipV="1">
            <a:off x="6891473" y="1800225"/>
            <a:ext cx="2293063" cy="47129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264" name="Straight Arrow Connector 263"/>
          <p:cNvCxnSpPr/>
          <p:nvPr/>
        </p:nvCxnSpPr>
        <p:spPr>
          <a:xfrm flipH="1">
            <a:off x="5610357" y="2253140"/>
            <a:ext cx="1098952" cy="12643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265" name="TextBox 264"/>
          <p:cNvSpPr txBox="1"/>
          <p:nvPr/>
        </p:nvSpPr>
        <p:spPr>
          <a:xfrm>
            <a:off x="4344470" y="1098262"/>
            <a:ext cx="3966614" cy="647700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Suspending Freighter</a:t>
            </a:r>
            <a:endParaRPr/>
          </a:p>
        </p:txBody>
      </p:sp>
      <p:cxnSp>
        <p:nvCxnSpPr>
          <p:cNvPr id="266" name="Straight Arrow Connector 265"/>
          <p:cNvCxnSpPr/>
          <p:nvPr/>
        </p:nvCxnSpPr>
        <p:spPr>
          <a:xfrm flipH="1">
            <a:off x="8311085" y="2149187"/>
            <a:ext cx="399137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267" name="Straight Arrow Connector 266"/>
          <p:cNvCxnSpPr/>
          <p:nvPr/>
        </p:nvCxnSpPr>
        <p:spPr>
          <a:xfrm flipH="1">
            <a:off x="8311085" y="4194642"/>
            <a:ext cx="413975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268" name="Straight Arrow Connector 267"/>
          <p:cNvCxnSpPr/>
          <p:nvPr/>
        </p:nvCxnSpPr>
        <p:spPr>
          <a:xfrm flipV="1">
            <a:off x="3190797" y="2055206"/>
            <a:ext cx="1045604" cy="9079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69" name="TextBox 268"/>
          <p:cNvSpPr txBox="1"/>
          <p:nvPr/>
        </p:nvSpPr>
        <p:spPr>
          <a:xfrm>
            <a:off x="4198160" y="1782307"/>
            <a:ext cx="6096000" cy="450850"/>
          </a:xfrm>
        </p:spPr>
        <p:txBody>
          <a:bodyPr>
            <a:spAutoFit/>
          </a:bodyPr>
          <a:lstStyle/>
          <a:p>
            <a:r>
              <a:rPr>
                <a:latin typeface="Calibri"/>
                <a:ea typeface="Calibri"/>
              </a:rPr>
              <a:t>air duct</a:t>
            </a:r>
            <a:endParaRPr/>
          </a:p>
        </p:txBody>
      </p:sp>
      <p:sp>
        <p:nvSpPr>
          <p:cNvPr id="270" name="Oval 269"/>
          <p:cNvSpPr/>
          <p:nvPr/>
        </p:nvSpPr>
        <p:spPr>
          <a:xfrm>
            <a:off x="3314335" y="5294148"/>
            <a:ext cx="35034" cy="43793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71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21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9679698" y="3147103"/>
            <a:ext cx="2254250" cy="294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/>
              <a:t>Can carry and deliver daily objects bought online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b="1"/>
              <a:t>Can reduce labor deliver and improve delivery safety.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27928" y="380660"/>
            <a:ext cx="3229969" cy="4994030"/>
          </a:xfrm>
          <a:prstGeom prst="rect">
            <a:avLst/>
          </a:prstGeom>
        </p:spPr>
      </p:pic>
      <p:sp>
        <p:nvSpPr>
          <p:cNvPr id="275" name="Round Diagonal Corner of Rectangle 274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276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22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277" name="Picture 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87747" y="2195122"/>
            <a:ext cx="3187001" cy="4595076"/>
          </a:xfrm>
          <a:prstGeom prst="rect">
            <a:avLst/>
          </a:prstGeom>
        </p:spPr>
      </p:pic>
      <p:cxnSp>
        <p:nvCxnSpPr>
          <p:cNvPr id="278" name="Straight Arrow Connector 277"/>
          <p:cNvCxnSpPr/>
          <p:nvPr/>
        </p:nvCxnSpPr>
        <p:spPr>
          <a:xfrm>
            <a:off x="5417666" y="3073956"/>
            <a:ext cx="451265" cy="0"/>
          </a:xfrm>
          <a:prstGeom prst="straightConnector1">
            <a:avLst/>
          </a:prstGeom>
          <a:ln w="12700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279" name="Straight Arrow Connector 278"/>
          <p:cNvCxnSpPr/>
          <p:nvPr/>
        </p:nvCxnSpPr>
        <p:spPr>
          <a:xfrm>
            <a:off x="5643298" y="3073956"/>
            <a:ext cx="0" cy="2584864"/>
          </a:xfrm>
          <a:prstGeom prst="straightConnector1">
            <a:avLst/>
          </a:prstGeom>
          <a:ln w="12700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80" name="TextBox 279"/>
          <p:cNvSpPr txBox="1"/>
          <p:nvPr/>
        </p:nvSpPr>
        <p:spPr>
          <a:xfrm>
            <a:off x="5707865" y="3914621"/>
            <a:ext cx="1117600" cy="882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height</a:t>
            </a:r>
            <a:r>
              <a:rPr lang="zh-CN" sz="2000">
                <a:latin typeface="Calibri"/>
                <a:ea typeface="Calibri"/>
              </a:rPr>
              <a:t>：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1.5m</a:t>
            </a:r>
            <a:endParaRPr/>
          </a:p>
        </p:txBody>
      </p:sp>
      <p:cxnSp>
        <p:nvCxnSpPr>
          <p:cNvPr id="281" name="Straight Arrow Connector 280"/>
          <p:cNvCxnSpPr/>
          <p:nvPr/>
        </p:nvCxnSpPr>
        <p:spPr>
          <a:xfrm flipH="1" flipV="1">
            <a:off x="4491863" y="2480015"/>
            <a:ext cx="240409" cy="69592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82" name="TextBox 281"/>
          <p:cNvSpPr txBox="1"/>
          <p:nvPr/>
        </p:nvSpPr>
        <p:spPr>
          <a:xfrm>
            <a:off x="3562321" y="2018105"/>
            <a:ext cx="178435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repairing arm</a:t>
            </a:r>
            <a:endParaRPr/>
          </a:p>
        </p:txBody>
      </p:sp>
      <p:cxnSp>
        <p:nvCxnSpPr>
          <p:cNvPr id="283" name="Straight Arrow Connector 282"/>
          <p:cNvCxnSpPr/>
          <p:nvPr/>
        </p:nvCxnSpPr>
        <p:spPr>
          <a:xfrm flipH="1" flipV="1">
            <a:off x="2834303" y="3011446"/>
            <a:ext cx="37959" cy="80980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84" name="TextBox 283"/>
          <p:cNvSpPr txBox="1"/>
          <p:nvPr/>
        </p:nvSpPr>
        <p:spPr>
          <a:xfrm>
            <a:off x="2304078" y="2460965"/>
            <a:ext cx="106045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camera</a:t>
            </a:r>
            <a:endParaRPr/>
          </a:p>
        </p:txBody>
      </p:sp>
      <p:cxnSp>
        <p:nvCxnSpPr>
          <p:cNvPr id="285" name="Straight Arrow Connector 284"/>
          <p:cNvCxnSpPr/>
          <p:nvPr/>
        </p:nvCxnSpPr>
        <p:spPr>
          <a:xfrm flipH="1" flipV="1">
            <a:off x="1442458" y="3833900"/>
            <a:ext cx="1353885" cy="67061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86" name="TextBox 285"/>
          <p:cNvSpPr txBox="1"/>
          <p:nvPr/>
        </p:nvSpPr>
        <p:spPr>
          <a:xfrm>
            <a:off x="266528" y="3544457"/>
            <a:ext cx="11176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battery</a:t>
            </a:r>
            <a:endParaRPr/>
          </a:p>
        </p:txBody>
      </p:sp>
      <p:cxnSp>
        <p:nvCxnSpPr>
          <p:cNvPr id="287" name="Straight Arrow Connector 286"/>
          <p:cNvCxnSpPr/>
          <p:nvPr/>
        </p:nvCxnSpPr>
        <p:spPr>
          <a:xfrm>
            <a:off x="4985336" y="5731871"/>
            <a:ext cx="809800" cy="40490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88" name="TextBox 287"/>
          <p:cNvSpPr txBox="1"/>
          <p:nvPr/>
        </p:nvSpPr>
        <p:spPr>
          <a:xfrm>
            <a:off x="5643298" y="6212412"/>
            <a:ext cx="17780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telescopic arm</a:t>
            </a:r>
            <a:endParaRPr/>
          </a:p>
        </p:txBody>
      </p:sp>
      <p:cxnSp>
        <p:nvCxnSpPr>
          <p:cNvPr id="289" name="Straight Arrow Connector 288"/>
          <p:cNvCxnSpPr/>
          <p:nvPr/>
        </p:nvCxnSpPr>
        <p:spPr>
          <a:xfrm>
            <a:off x="2960834" y="5757177"/>
            <a:ext cx="392247" cy="44285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90" name="TextBox 289"/>
          <p:cNvSpPr txBox="1"/>
          <p:nvPr/>
        </p:nvSpPr>
        <p:spPr>
          <a:xfrm>
            <a:off x="2435196" y="6212412"/>
            <a:ext cx="20193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vacuum cleaner</a:t>
            </a:r>
            <a:endParaRPr/>
          </a:p>
        </p:txBody>
      </p:sp>
      <p:sp>
        <p:nvSpPr>
          <p:cNvPr id="291" name="TextBox 290"/>
          <p:cNvSpPr txBox="1"/>
          <p:nvPr/>
        </p:nvSpPr>
        <p:spPr>
          <a:xfrm>
            <a:off x="137429" y="1654515"/>
            <a:ext cx="3740150" cy="806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800">
                <a:latin typeface="Calibri"/>
                <a:ea typeface="Calibri"/>
              </a:rPr>
              <a:t>The material of the entire machine is </a:t>
            </a:r>
            <a:r>
              <a:rPr lang="en-US" sz="1800" b="1">
                <a:latin typeface="Calibri"/>
                <a:ea typeface="Calibri"/>
              </a:rPr>
              <a:t>titanium alloy</a:t>
            </a:r>
            <a:r>
              <a:rPr lang="en-US" sz="1800">
                <a:latin typeface="Calibri"/>
                <a:ea typeface="Calibri"/>
              </a:rPr>
              <a:t>.</a:t>
            </a:r>
            <a:endParaRPr/>
          </a:p>
        </p:txBody>
      </p:sp>
      <p:sp>
        <p:nvSpPr>
          <p:cNvPr id="292" name="TextBox 291"/>
          <p:cNvSpPr txBox="1"/>
          <p:nvPr/>
        </p:nvSpPr>
        <p:spPr>
          <a:xfrm>
            <a:off x="6686550" y="3783030"/>
            <a:ext cx="3155950" cy="8826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3">
                    <a:alpha val="100000"/>
                  </a:schemeClr>
                </a:solidFill>
                <a:latin typeface="Calibri"/>
                <a:ea typeface="Calibri"/>
              </a:rPr>
              <a:t>change the tools: magnets and snaps.</a:t>
            </a:r>
            <a:endParaRPr/>
          </a:p>
        </p:txBody>
      </p:sp>
      <p:cxnSp>
        <p:nvCxnSpPr>
          <p:cNvPr id="293" name="Straight Arrow Connector 292"/>
          <p:cNvCxnSpPr/>
          <p:nvPr/>
        </p:nvCxnSpPr>
        <p:spPr>
          <a:xfrm>
            <a:off x="11208289" y="2262580"/>
            <a:ext cx="291022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294" name="Straight Arrow Connector 293"/>
          <p:cNvCxnSpPr/>
          <p:nvPr/>
        </p:nvCxnSpPr>
        <p:spPr>
          <a:xfrm>
            <a:off x="11463742" y="2252258"/>
            <a:ext cx="12653" cy="1290868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295" name="Straight Arrow Connector 294"/>
          <p:cNvCxnSpPr/>
          <p:nvPr/>
        </p:nvCxnSpPr>
        <p:spPr>
          <a:xfrm>
            <a:off x="11198026" y="3530225"/>
            <a:ext cx="280631" cy="1423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296" name="TextBox 295"/>
          <p:cNvSpPr txBox="1"/>
          <p:nvPr/>
        </p:nvSpPr>
        <p:spPr>
          <a:xfrm>
            <a:off x="11463742" y="2705440"/>
            <a:ext cx="8445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40cm</a:t>
            </a:r>
            <a:endParaRPr/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5417666" y="5659795"/>
            <a:ext cx="451265" cy="0"/>
          </a:xfrm>
          <a:prstGeom prst="straightConnector1">
            <a:avLst/>
          </a:prstGeom>
          <a:ln w="12700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98" name="Round Diagonal Corner of Rectangle 297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4.2.2 Automation Devices</a:t>
            </a:r>
            <a:endParaRPr/>
          </a:p>
        </p:txBody>
      </p:sp>
      <p:pic>
        <p:nvPicPr>
          <p:cNvPr id="299" name="Picture 2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sp>
        <p:nvSpPr>
          <p:cNvPr id="301" name="TextBox 300"/>
          <p:cNvSpPr txBox="1"/>
          <p:nvPr/>
        </p:nvSpPr>
        <p:spPr>
          <a:xfrm>
            <a:off x="9842500" y="1270000"/>
            <a:ext cx="17970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/>
              <a:t>Tool Box</a:t>
            </a:r>
            <a:endParaRPr/>
          </a:p>
        </p:txBody>
      </p:sp>
      <p:sp>
        <p:nvSpPr>
          <p:cNvPr id="302" name="TextBox 301"/>
          <p:cNvSpPr txBox="1"/>
          <p:nvPr/>
        </p:nvSpPr>
        <p:spPr>
          <a:xfrm>
            <a:off x="3156958" y="946150"/>
            <a:ext cx="4597400" cy="647700"/>
          </a:xfrm>
        </p:spPr>
        <p:txBody>
          <a:bodyPr>
            <a:spAutoFit/>
          </a:bodyPr>
          <a:lstStyle/>
          <a:p>
            <a:r>
              <a:rPr sz="2800" b="1" i="1"/>
              <a:t>intelligent repair bot</a:t>
            </a:r>
            <a:endParaRPr/>
          </a:p>
        </p:txBody>
      </p:sp>
      <p:sp>
        <p:nvSpPr>
          <p:cNvPr id="303" name="TextBox 302"/>
          <p:cNvSpPr txBox="1"/>
          <p:nvPr/>
        </p:nvSpPr>
        <p:spPr>
          <a:xfrm>
            <a:off x="7604125" y="4665680"/>
            <a:ext cx="4476750" cy="2070100"/>
          </a:xfrm>
        </p:spPr>
        <p:txBody>
          <a:bodyPr>
            <a:spAutoFit/>
          </a:bodyPr>
          <a:lstStyle/>
          <a:p>
            <a:pPr indent="0">
              <a:buNone/>
            </a:pPr>
            <a:r>
              <a:rPr lang="en-US" sz="2000" b="1"/>
              <a:t>Advantages: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 b="1"/>
              <a:t>Fix precise items and save human labor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2000" b="1"/>
              <a:t>Reduce the cost of broken items in the long-term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标题 1"/>
          <p:cNvSpPr>
            <a:spLocks noGrp="1"/>
          </p:cNvSpPr>
          <p:nvPr>
            <p:ph type="ctrTitle"/>
          </p:nvPr>
        </p:nvSpPr>
        <p:spPr>
          <a:xfrm>
            <a:off x="353895" y="1215082"/>
            <a:ext cx="5082744" cy="1193711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sz="2800">
                <a:latin typeface="Calibri"/>
                <a:ea typeface="Calibri"/>
              </a:rPr>
              <a:t>Realistic Room Escape</a:t>
            </a:r>
            <a:endParaRPr lang="zh-CN"/>
          </a:p>
          <a:p>
            <a:pPr>
              <a:buNone/>
            </a:pPr>
            <a:endParaRPr lang="en-US" sz="2800">
              <a:latin typeface="Calibri"/>
              <a:ea typeface="Calibri"/>
            </a:endParaRPr>
          </a:p>
        </p:txBody>
      </p:sp>
      <p:sp>
        <p:nvSpPr>
          <p:cNvPr id="306" name="Round Diagonal Corner of Rectangle 30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07" name="Round Diagonal Corner of Rectangle 30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4.3.1 Entertainment and Recreation Activities</a:t>
            </a:r>
            <a:endParaRPr/>
          </a:p>
        </p:txBody>
      </p:sp>
      <p:pic>
        <p:nvPicPr>
          <p:cNvPr id="308" name="Picture 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09" name="Picture 3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19" y="1215082"/>
            <a:ext cx="3481958" cy="2622773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311" name="TextBox 310"/>
          <p:cNvSpPr txBox="1"/>
          <p:nvPr/>
        </p:nvSpPr>
        <p:spPr>
          <a:xfrm>
            <a:off x="353895" y="1890629"/>
            <a:ext cx="5746750" cy="20701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900 square meters with LED screens on walls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50 players / 2 hours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safety prioritized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sense of cooperation</a:t>
            </a:r>
            <a:endParaRPr/>
          </a:p>
          <a:p>
            <a:r>
              <a:rPr lang="en-US" sz="2000">
                <a:latin typeface="Calibri"/>
                <a:ea typeface="Calibri"/>
              </a:rPr>
              <a:t>combining education with entertainment</a:t>
            </a:r>
            <a:endParaRPr/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012" y="4379223"/>
            <a:ext cx="3396131" cy="1519897"/>
          </a:xfrm>
          <a:prstGeom prst="rect">
            <a:avLst/>
          </a:prstGeom>
        </p:spPr>
      </p:pic>
      <p:sp>
        <p:nvSpPr>
          <p:cNvPr id="31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23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9410700" y="2301044"/>
            <a:ext cx="27813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/>
              <a:t>LED scenario</a:t>
            </a:r>
            <a:endParaRPr/>
          </a:p>
        </p:txBody>
      </p:sp>
      <p:sp>
        <p:nvSpPr>
          <p:cNvPr id="315" name="TextBox 314"/>
          <p:cNvSpPr txBox="1"/>
          <p:nvPr/>
        </p:nvSpPr>
        <p:spPr>
          <a:xfrm>
            <a:off x="8556514" y="5989638"/>
            <a:ext cx="25273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/>
              <a:t>Room distribution</a:t>
            </a:r>
            <a:endParaRPr/>
          </a:p>
        </p:txBody>
      </p:sp>
      <p:pic>
        <p:nvPicPr>
          <p:cNvPr id="316" name="Picture 3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79" y="4411579"/>
            <a:ext cx="2989721" cy="2293070"/>
          </a:xfrm>
          <a:prstGeom prst="rect">
            <a:avLst/>
          </a:prstGeom>
        </p:spPr>
      </p:pic>
      <p:sp>
        <p:nvSpPr>
          <p:cNvPr id="317" name="TextBox 316"/>
          <p:cNvSpPr txBox="1"/>
          <p:nvPr/>
        </p:nvSpPr>
        <p:spPr>
          <a:xfrm>
            <a:off x="177628" y="4449206"/>
            <a:ext cx="2413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800" b="1">
                <a:latin typeface="Calibri"/>
                <a:ea typeface="Calibri"/>
              </a:rPr>
              <a:t>Helmet</a:t>
            </a:r>
            <a:endParaRPr/>
          </a:p>
        </p:txBody>
      </p:sp>
      <p:pic>
        <p:nvPicPr>
          <p:cNvPr id="318" name="Picture 3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543" y="3976744"/>
            <a:ext cx="2869486" cy="2794719"/>
          </a:xfrm>
          <a:prstGeom prst="rect">
            <a:avLst/>
          </a:prstGeom>
        </p:spPr>
      </p:pic>
      <p:sp>
        <p:nvSpPr>
          <p:cNvPr id="319" name="TextBox 318"/>
          <p:cNvSpPr txBox="1"/>
          <p:nvPr/>
        </p:nvSpPr>
        <p:spPr>
          <a:xfrm>
            <a:off x="3090539" y="3960729"/>
            <a:ext cx="22098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lvl="0" algn="l" defTabSz="914400">
              <a:lnSpc>
                <a:spcPct val="130000"/>
              </a:lnSpc>
              <a:defRPr sz="18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1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Protective clothing</a:t>
            </a:r>
            <a:endParaRPr/>
          </a:p>
        </p:txBody>
      </p:sp>
      <p:cxnSp>
        <p:nvCxnSpPr>
          <p:cNvPr id="320" name="Straight Arrow Connector 319"/>
          <p:cNvCxnSpPr/>
          <p:nvPr/>
        </p:nvCxnSpPr>
        <p:spPr>
          <a:xfrm>
            <a:off x="10780146" y="4266896"/>
            <a:ext cx="13367" cy="40105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21" name="Straight Arrow Connector 320"/>
          <p:cNvCxnSpPr/>
          <p:nvPr/>
        </p:nvCxnSpPr>
        <p:spPr>
          <a:xfrm>
            <a:off x="10766778" y="5561849"/>
            <a:ext cx="13367" cy="42778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22" name="Straight Arrow Connector 321"/>
          <p:cNvCxnSpPr/>
          <p:nvPr/>
        </p:nvCxnSpPr>
        <p:spPr>
          <a:xfrm flipH="1">
            <a:off x="9549735" y="4661264"/>
            <a:ext cx="6208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23" name="Straight Arrow Connector 322"/>
          <p:cNvCxnSpPr/>
          <p:nvPr/>
        </p:nvCxnSpPr>
        <p:spPr>
          <a:xfrm>
            <a:off x="9348983" y="4866105"/>
            <a:ext cx="13367" cy="50799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24" name="Straight Arrow Connector 323"/>
          <p:cNvCxnSpPr/>
          <p:nvPr/>
        </p:nvCxnSpPr>
        <p:spPr>
          <a:xfrm flipV="1">
            <a:off x="9656704" y="5329296"/>
            <a:ext cx="3668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ound Diagonal Corner of Rectangle 325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27" name="Round Diagonal Corner of Rectangle 326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4.3.2 Entertainment and Recreation Activities</a:t>
            </a:r>
            <a:endParaRPr/>
          </a:p>
        </p:txBody>
      </p:sp>
      <p:pic>
        <p:nvPicPr>
          <p:cNvPr id="328" name="Picture 3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29" name="Picture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330" name="TextBox 329"/>
          <p:cNvSpPr txBox="1"/>
          <p:nvPr/>
        </p:nvSpPr>
        <p:spPr>
          <a:xfrm>
            <a:off x="592667" y="1294342"/>
            <a:ext cx="6731000" cy="1200150"/>
          </a:xfrm>
          <a:prstGeom prst="rect">
            <a:avLst/>
          </a:prstGeom>
          <a:ln w="0"/>
        </p:spPr>
        <p:txBody>
          <a:bodyPr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800" b="1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The Eye of Venus</a:t>
            </a:r>
            <a:endParaRPr/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800" b="1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</a:t>
            </a:r>
            <a:r>
              <a:rPr lang="en-US" sz="2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- VR Exploration Program</a:t>
            </a:r>
            <a:endParaRPr/>
          </a:p>
        </p:txBody>
      </p:sp>
      <p:sp>
        <p:nvSpPr>
          <p:cNvPr id="331" name="TextBox 330"/>
          <p:cNvSpPr txBox="1"/>
          <p:nvPr/>
        </p:nvSpPr>
        <p:spPr>
          <a:xfrm>
            <a:off x="666476" y="2548758"/>
            <a:ext cx="7067550" cy="18732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lvl="0" indent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Integrating space technology, VR, and remote control technology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control system and automatic navigation function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preset routes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"airplane version bumper car"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endParaRPr lang="en-US" sz="1800" b="0" i="0" u="none" strike="noStrike">
              <a:solidFill>
                <a:schemeClr val="tx1">
                  <a:alpha val="100000"/>
                </a:schemeClr>
              </a:solidFill>
              <a:latin typeface="Calibri"/>
              <a:ea typeface="Calibri"/>
            </a:endParaRPr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4"/>
          <a:srcRect t="2582"/>
          <a:stretch>
            <a:fillRect/>
          </a:stretch>
        </p:blipFill>
        <p:spPr>
          <a:xfrm>
            <a:off x="592667" y="4419132"/>
            <a:ext cx="2411038" cy="1995190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256" y="3663183"/>
            <a:ext cx="3311344" cy="3058292"/>
          </a:xfrm>
          <a:prstGeom prst="rect">
            <a:avLst/>
          </a:prstGeom>
        </p:spPr>
      </p:pic>
      <p:pic>
        <p:nvPicPr>
          <p:cNvPr id="334" name="Picture 3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307" y="1188068"/>
            <a:ext cx="3153707" cy="3070753"/>
          </a:xfrm>
          <a:prstGeom prst="rect">
            <a:avLst/>
          </a:prstGeom>
        </p:spPr>
      </p:pic>
      <p:sp>
        <p:nvSpPr>
          <p:cNvPr id="335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24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5921727" y="3203575"/>
            <a:ext cx="29400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/>
              <a:t>Flying environments</a:t>
            </a:r>
            <a:endParaRPr/>
          </a:p>
        </p:txBody>
      </p:sp>
      <p:sp>
        <p:nvSpPr>
          <p:cNvPr id="337" name="TextBox 336"/>
          <p:cNvSpPr txBox="1"/>
          <p:nvPr/>
        </p:nvSpPr>
        <p:spPr>
          <a:xfrm>
            <a:off x="8861777" y="4578527"/>
            <a:ext cx="3155950" cy="167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/>
              <a:t>Application of the Venusian environment</a:t>
            </a:r>
            <a:endParaRPr/>
          </a:p>
          <a:p>
            <a:pPr marL="285750" indent="-285750">
              <a:buFont typeface="Arial" charset="0"/>
              <a:buChar char="•"/>
            </a:pPr>
            <a:r>
              <a:rPr lang="en-US" sz="1600"/>
              <a:t>Can attract those who are interested in explorations but don't want to take risks</a:t>
            </a:r>
            <a:endParaRPr/>
          </a:p>
        </p:txBody>
      </p:sp>
      <p:sp>
        <p:nvSpPr>
          <p:cNvPr id="338" name="TextBox 337"/>
          <p:cNvSpPr txBox="1"/>
          <p:nvPr/>
        </p:nvSpPr>
        <p:spPr>
          <a:xfrm>
            <a:off x="3025251" y="4676952"/>
            <a:ext cx="2279650" cy="14795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/>
              <a:t>This device is used for real exploration on Venus which gives real-time video and audio feedback to the player.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3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60" y="1017316"/>
            <a:ext cx="9182100" cy="4394200"/>
          </a:xfrm>
          <a:prstGeom prst="rect">
            <a:avLst/>
          </a:prstGeom>
        </p:spPr>
      </p:pic>
      <p:sp>
        <p:nvSpPr>
          <p:cNvPr id="341" name="TextBox 340"/>
          <p:cNvSpPr txBox="1"/>
          <p:nvPr/>
        </p:nvSpPr>
        <p:spPr>
          <a:xfrm>
            <a:off x="2980762" y="1913376"/>
            <a:ext cx="2051050" cy="45085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sz="1800"/>
              <a:t>Rocket with goods</a:t>
            </a:r>
            <a:endParaRPr/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">
            <a:off x="9173811" y="3824906"/>
            <a:ext cx="1018239" cy="1104784"/>
          </a:xfrm>
          <a:prstGeom prst="rect">
            <a:avLst/>
          </a:prstGeom>
        </p:spPr>
      </p:pic>
      <p:sp>
        <p:nvSpPr>
          <p:cNvPr id="343" name="TextBox 342"/>
          <p:cNvSpPr txBox="1"/>
          <p:nvPr/>
        </p:nvSpPr>
        <p:spPr>
          <a:xfrm>
            <a:off x="10185303" y="4094827"/>
            <a:ext cx="1898650" cy="8064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>
                <a:latin typeface="Arial"/>
                <a:ea typeface="Arial"/>
              </a:rPr>
              <a:t>Spacecrafts with goods or people</a:t>
            </a:r>
            <a:endParaRPr/>
          </a:p>
        </p:txBody>
      </p:sp>
      <p:sp>
        <p:nvSpPr>
          <p:cNvPr id="344" name="TextBox 343"/>
          <p:cNvSpPr txBox="1"/>
          <p:nvPr/>
        </p:nvSpPr>
        <p:spPr>
          <a:xfrm>
            <a:off x="-53005" y="3480777"/>
            <a:ext cx="1739899" cy="8064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>
                <a:latin typeface="Arial"/>
                <a:ea typeface="Arial"/>
              </a:rPr>
              <a:t>Spacecrafts go to collect gas</a:t>
            </a:r>
            <a:endParaRPr/>
          </a:p>
        </p:txBody>
      </p:sp>
      <p:sp>
        <p:nvSpPr>
          <p:cNvPr id="345" name="Up Arrow 344"/>
          <p:cNvSpPr/>
          <p:nvPr/>
        </p:nvSpPr>
        <p:spPr>
          <a:xfrm>
            <a:off x="5484003" y="3861955"/>
            <a:ext cx="336935" cy="465744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46" name="Bent Arrow 345"/>
          <p:cNvSpPr/>
          <p:nvPr/>
        </p:nvSpPr>
        <p:spPr>
          <a:xfrm rot="16200000">
            <a:off x="2759664" y="3723166"/>
            <a:ext cx="541655" cy="539460"/>
          </a:xfrm>
          <a:prstGeom prst="bent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47" name="Bent Arrow 346"/>
          <p:cNvSpPr/>
          <p:nvPr/>
        </p:nvSpPr>
        <p:spPr>
          <a:xfrm rot="16200000" flipV="1">
            <a:off x="8548780" y="3702828"/>
            <a:ext cx="669607" cy="580136"/>
          </a:xfrm>
          <a:prstGeom prst="bent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48" name="Up Arrow 347"/>
          <p:cNvSpPr/>
          <p:nvPr/>
        </p:nvSpPr>
        <p:spPr>
          <a:xfrm rot="5400000">
            <a:off x="3806074" y="3362273"/>
            <a:ext cx="228523" cy="627274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49" name="Up Arrow 348"/>
          <p:cNvSpPr/>
          <p:nvPr/>
        </p:nvSpPr>
        <p:spPr>
          <a:xfrm rot="16200000">
            <a:off x="7622078" y="3441057"/>
            <a:ext cx="261659" cy="580136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0" name="Up Arrow 349"/>
          <p:cNvSpPr/>
          <p:nvPr/>
        </p:nvSpPr>
        <p:spPr>
          <a:xfrm rot="19500000">
            <a:off x="3348849" y="3127253"/>
            <a:ext cx="264831" cy="673245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1" name="Up Arrow 350"/>
          <p:cNvSpPr/>
          <p:nvPr/>
        </p:nvSpPr>
        <p:spPr>
          <a:xfrm rot="2100000">
            <a:off x="8037102" y="3165384"/>
            <a:ext cx="266536" cy="630786"/>
          </a:xfrm>
          <a:prstGeom prst="up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2" name="Down Arrow 351"/>
          <p:cNvSpPr/>
          <p:nvPr/>
        </p:nvSpPr>
        <p:spPr>
          <a:xfrm>
            <a:off x="5362964" y="2398332"/>
            <a:ext cx="226338" cy="728016"/>
          </a:xfrm>
          <a:prstGeom prst="downArrow">
            <a:avLst/>
          </a:prstGeom>
          <a:solidFill>
            <a:schemeClr val="accent5"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3" name="Up Arrow 352"/>
          <p:cNvSpPr/>
          <p:nvPr/>
        </p:nvSpPr>
        <p:spPr>
          <a:xfrm>
            <a:off x="5888504" y="2398332"/>
            <a:ext cx="194313" cy="1291747"/>
          </a:xfrm>
          <a:prstGeom prst="upArrow">
            <a:avLst/>
          </a:prstGeom>
          <a:solidFill>
            <a:schemeClr val="accent3"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4" name="Up Arrow 353"/>
          <p:cNvSpPr/>
          <p:nvPr/>
        </p:nvSpPr>
        <p:spPr>
          <a:xfrm rot="4380000">
            <a:off x="3426557" y="1961183"/>
            <a:ext cx="276163" cy="1136678"/>
          </a:xfrm>
          <a:prstGeom prst="upArrow">
            <a:avLst/>
          </a:prstGeom>
          <a:solidFill>
            <a:schemeClr val="accent3"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5" name="Up Arrow 354"/>
          <p:cNvSpPr/>
          <p:nvPr/>
        </p:nvSpPr>
        <p:spPr>
          <a:xfrm rot="10800000">
            <a:off x="5517387" y="2398332"/>
            <a:ext cx="228494" cy="1323737"/>
          </a:xfrm>
          <a:prstGeom prst="upArrow">
            <a:avLst/>
          </a:prstGeom>
          <a:solidFill>
            <a:schemeClr val="accent6">
              <a:lumMod val="75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6" name="Up Arrow 355"/>
          <p:cNvSpPr/>
          <p:nvPr/>
        </p:nvSpPr>
        <p:spPr>
          <a:xfrm rot="15180000">
            <a:off x="3542968" y="2189993"/>
            <a:ext cx="279425" cy="966460"/>
          </a:xfrm>
          <a:prstGeom prst="upArrow">
            <a:avLst/>
          </a:prstGeom>
          <a:solidFill>
            <a:schemeClr val="accent6">
              <a:lumMod val="75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57" name="Up Arrow 356"/>
          <p:cNvSpPr/>
          <p:nvPr/>
        </p:nvSpPr>
        <p:spPr>
          <a:xfrm rot="10800000">
            <a:off x="5707781" y="2398332"/>
            <a:ext cx="226313" cy="699713"/>
          </a:xfrm>
          <a:prstGeom prst="upArrow">
            <a:avLst/>
          </a:prstGeom>
          <a:solidFill>
            <a:schemeClr val="accent6">
              <a:lumMod val="75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grpSp>
        <p:nvGrpSpPr>
          <p:cNvPr id="358" name="Group 357"/>
          <p:cNvGrpSpPr/>
          <p:nvPr/>
        </p:nvGrpSpPr>
        <p:grpSpPr>
          <a:xfrm>
            <a:off x="228512" y="5158056"/>
            <a:ext cx="5659992" cy="1120313"/>
            <a:chOff x="2201333" y="5071231"/>
            <a:chExt cx="5659992" cy="1120313"/>
          </a:xfrm>
        </p:grpSpPr>
        <p:sp>
          <p:nvSpPr>
            <p:cNvPr id="359" name="Rectangle 358"/>
            <p:cNvSpPr/>
            <p:nvPr/>
          </p:nvSpPr>
          <p:spPr>
            <a:xfrm>
              <a:off x="2201333" y="5188857"/>
              <a:ext cx="677333" cy="133047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2927375" y="5071231"/>
              <a:ext cx="260985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/>
                  <a:ea typeface="Arial"/>
                </a:rPr>
                <a:t>The direction of the gas moves</a:t>
              </a:r>
              <a:endParaRPr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2201333" y="5439531"/>
              <a:ext cx="677332" cy="133032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2927375" y="5321897"/>
              <a:ext cx="493395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/>
                  <a:ea typeface="Arial"/>
                </a:rPr>
                <a:t>The direction of the goods (agricultual &amp; gas products) move</a:t>
              </a:r>
              <a:endParaRPr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2201333" y="5690212"/>
              <a:ext cx="677332" cy="133032"/>
            </a:xfrm>
            <a:prstGeom prst="rect">
              <a:avLst/>
            </a:prstGeom>
            <a:solidFill>
              <a:schemeClr val="accent6">
                <a:lumMod val="75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927375" y="5572578"/>
              <a:ext cx="247650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/>
                  <a:ea typeface="Arial"/>
                </a:rPr>
                <a:t>The direction of people move</a:t>
              </a:r>
              <a:endParaRPr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2201333" y="5940878"/>
              <a:ext cx="677332" cy="133032"/>
            </a:xfrm>
            <a:prstGeom prst="rect">
              <a:avLst/>
            </a:prstGeom>
            <a:solidFill>
              <a:schemeClr val="accent5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927375" y="5823244"/>
              <a:ext cx="245110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/>
                  <a:ea typeface="Arial"/>
                </a:rPr>
                <a:t>The direction of supply move</a:t>
              </a:r>
              <a:endParaRPr/>
            </a:p>
          </p:txBody>
        </p:sp>
      </p:grpSp>
      <p:sp>
        <p:nvSpPr>
          <p:cNvPr id="367" name="灯片编号占位符 5"/>
          <p:cNvSpPr txBox="1">
            <a:spLocks noGrp="1"/>
          </p:cNvSpPr>
          <p:nvPr/>
        </p:nvSpPr>
        <p:spPr>
          <a:xfrm>
            <a:off x="9070088" y="503237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默认字体"/>
                <a:ea typeface="默认字体"/>
              </a:defRPr>
            </a:pPr>
            <a:fld id="{8FC705DF-EB6A-4429-A9CF-8086C29D54D9}" type="slidenum">
              <a:rPr/>
              <a:t>25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368" name="Picture 3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0000">
            <a:off x="474890" y="4339945"/>
            <a:ext cx="1201747" cy="316214"/>
          </a:xfrm>
          <a:prstGeom prst="rect">
            <a:avLst/>
          </a:prstGeom>
        </p:spPr>
      </p:pic>
      <p:sp>
        <p:nvSpPr>
          <p:cNvPr id="369" name="Round Diagonal Corner of Rectangle 368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0" name="Round Diagonal Corner of Rectangle 369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/>
              <a:t>5.1.1 Transportation</a:t>
            </a:r>
            <a:endParaRPr/>
          </a:p>
        </p:txBody>
      </p:sp>
      <p:pic>
        <p:nvPicPr>
          <p:cNvPr id="371" name="Picture 3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72" name="Picture 3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373" name="Picture 3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883" y="1501388"/>
            <a:ext cx="559102" cy="896942"/>
          </a:xfrm>
          <a:prstGeom prst="rect">
            <a:avLst/>
          </a:prstGeom>
        </p:spPr>
      </p:pic>
      <p:sp>
        <p:nvSpPr>
          <p:cNvPr id="374" name="TextBox 373"/>
          <p:cNvSpPr txBox="1"/>
          <p:nvPr/>
        </p:nvSpPr>
        <p:spPr>
          <a:xfrm>
            <a:off x="7752908" y="5030594"/>
            <a:ext cx="5421783" cy="175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1400">
                <a:latin typeface="Calibri"/>
                <a:ea typeface="Calibri"/>
              </a:rPr>
              <a:t>1</a:t>
            </a:r>
            <a:r>
              <a:rPr lang="zh-CN" sz="1400">
                <a:latin typeface="Calibri"/>
                <a:ea typeface="Calibri"/>
              </a:rPr>
              <a:t>、</a:t>
            </a:r>
            <a:r>
              <a:rPr lang="en-US" sz="1400">
                <a:latin typeface="Calibri"/>
                <a:ea typeface="Calibri"/>
              </a:rPr>
              <a:t>Agriculture zone ---- upper space port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 	shipped out 500t food per day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2</a:t>
            </a:r>
            <a:r>
              <a:rPr lang="zh-CN" sz="1400">
                <a:latin typeface="Calibri"/>
                <a:ea typeface="Calibri"/>
              </a:rPr>
              <a:t>、</a:t>
            </a:r>
            <a:r>
              <a:rPr lang="en-US" sz="1400">
                <a:latin typeface="Calibri"/>
                <a:ea typeface="Calibri"/>
              </a:rPr>
              <a:t>Spacecrafts with gas ---- lower space port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	import the necessary water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3</a:t>
            </a:r>
            <a:r>
              <a:rPr lang="zh-CN" sz="1400">
                <a:latin typeface="Calibri"/>
                <a:ea typeface="Calibri"/>
              </a:rPr>
              <a:t>、</a:t>
            </a:r>
            <a:r>
              <a:rPr lang="en-US" sz="1400">
                <a:latin typeface="Calibri"/>
                <a:ea typeface="Calibri"/>
              </a:rPr>
              <a:t>Gas resource production zone ---- upper space port </a:t>
            </a:r>
            <a:endParaRPr/>
          </a:p>
          <a:p>
            <a:r>
              <a:rPr lang="en-US" sz="1400">
                <a:latin typeface="Calibri"/>
                <a:ea typeface="Calibri"/>
              </a:rPr>
              <a:t>	fuel the rocket</a:t>
            </a:r>
            <a:endParaRPr/>
          </a:p>
        </p:txBody>
      </p:sp>
      <p:sp>
        <p:nvSpPr>
          <p:cNvPr id="375" name="TextBox 374"/>
          <p:cNvSpPr txBox="1"/>
          <p:nvPr/>
        </p:nvSpPr>
        <p:spPr>
          <a:xfrm>
            <a:off x="4571211" y="5791324"/>
            <a:ext cx="4826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>
                <a:latin typeface="Calibri"/>
                <a:ea typeface="Calibri"/>
              </a:rPr>
              <a:t>Some of the most important transportation</a:t>
            </a:r>
            <a:endParaRPr/>
          </a:p>
        </p:txBody>
      </p:sp>
      <p:sp>
        <p:nvSpPr>
          <p:cNvPr id="376" name="灯片编号占位符 5"/>
          <p:cNvSpPr txBox="1">
            <a:spLocks noGrp="1"/>
          </p:cNvSpPr>
          <p:nvPr/>
        </p:nvSpPr>
        <p:spPr>
          <a:xfrm>
            <a:off x="8610600" y="64071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25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3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72611" y="2291267"/>
            <a:ext cx="5840684" cy="3292783"/>
          </a:xfrm>
          <a:prstGeom prst="rect">
            <a:avLst/>
          </a:prstGeom>
        </p:spPr>
      </p:pic>
      <p:sp>
        <p:nvSpPr>
          <p:cNvPr id="379" name="标题 1"/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4938737" cy="22140"/>
          </a:xfrm>
        </p:spPr>
        <p:txBody>
          <a:bodyPr>
            <a:normAutofit fontScale="90000"/>
          </a:bodyPr>
          <a:lstStyle/>
          <a:p>
            <a:pPr>
              <a:buNone/>
            </a:pPr>
            <a:endParaRPr lang="zh-CN">
              <a:latin typeface="Calibri"/>
              <a:ea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380" name="Round Diagonal Corner of Rectangle 379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381" name="Round Diagonal Corner of Rectangle 380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5.1.2 Transportation</a:t>
            </a:r>
            <a:endParaRPr/>
          </a:p>
        </p:txBody>
      </p:sp>
      <p:pic>
        <p:nvPicPr>
          <p:cNvPr id="382" name="Picture 3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383" name="Picture 3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cxnSp>
        <p:nvCxnSpPr>
          <p:cNvPr id="384" name="Straight Arrow Connector 383"/>
          <p:cNvCxnSpPr/>
          <p:nvPr/>
        </p:nvCxnSpPr>
        <p:spPr>
          <a:xfrm>
            <a:off x="1350339" y="3136947"/>
            <a:ext cx="0" cy="128847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385" name="Straight Arrow Connector 384"/>
          <p:cNvCxnSpPr/>
          <p:nvPr/>
        </p:nvCxnSpPr>
        <p:spPr>
          <a:xfrm flipH="1">
            <a:off x="1235036" y="3136947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386" name="Straight Arrow Connector 385"/>
          <p:cNvCxnSpPr/>
          <p:nvPr/>
        </p:nvCxnSpPr>
        <p:spPr>
          <a:xfrm flipH="1">
            <a:off x="1235036" y="4425423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387" name="TextBox 386"/>
          <p:cNvSpPr txBox="1"/>
          <p:nvPr/>
        </p:nvSpPr>
        <p:spPr>
          <a:xfrm>
            <a:off x="790536" y="3547021"/>
            <a:ext cx="4445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6m</a:t>
            </a:r>
            <a:endParaRPr/>
          </a:p>
        </p:txBody>
      </p:sp>
      <p:sp>
        <p:nvSpPr>
          <p:cNvPr id="388" name="TextBox 387"/>
          <p:cNvSpPr txBox="1"/>
          <p:nvPr/>
        </p:nvSpPr>
        <p:spPr>
          <a:xfrm>
            <a:off x="3993369" y="1182022"/>
            <a:ext cx="7042150" cy="2336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indent="0">
              <a:buNone/>
            </a:pPr>
            <a:r>
              <a:rPr lang="en-US" sz="2400" b="1">
                <a:latin typeface="Calibri"/>
                <a:ea typeface="Calibri"/>
              </a:rPr>
              <a:t>Electromagnetic Elevator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Electromagnetic Energy Source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Operate at a speed of 600km/h through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Exclusively for solid goods and people transferation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>
                <a:latin typeface="Calibri"/>
                <a:ea typeface="Calibri"/>
              </a:rPr>
              <a:t>Each area is accessible via elevators </a:t>
            </a:r>
            <a:endParaRPr/>
          </a:p>
        </p:txBody>
      </p:sp>
      <p:sp>
        <p:nvSpPr>
          <p:cNvPr id="389" name="灯片编号占位符 5"/>
          <p:cNvSpPr txBox="1">
            <a:spLocks noGrp="1"/>
          </p:cNvSpPr>
          <p:nvPr/>
        </p:nvSpPr>
        <p:spPr>
          <a:xfrm>
            <a:off x="8626475" y="457608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26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cxnSp>
        <p:nvCxnSpPr>
          <p:cNvPr id="390" name="Straight Arrow Connector 389"/>
          <p:cNvCxnSpPr/>
          <p:nvPr/>
        </p:nvCxnSpPr>
        <p:spPr>
          <a:xfrm>
            <a:off x="1350339" y="1848471"/>
            <a:ext cx="0" cy="128847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391" name="Straight Arrow Connector 390"/>
          <p:cNvCxnSpPr/>
          <p:nvPr/>
        </p:nvCxnSpPr>
        <p:spPr>
          <a:xfrm flipH="1">
            <a:off x="1235036" y="1848471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392" name="Straight Arrow Connector 391"/>
          <p:cNvCxnSpPr/>
          <p:nvPr/>
        </p:nvCxnSpPr>
        <p:spPr>
          <a:xfrm flipH="1">
            <a:off x="1235036" y="3136947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393" name="TextBox 392"/>
          <p:cNvSpPr txBox="1"/>
          <p:nvPr/>
        </p:nvSpPr>
        <p:spPr>
          <a:xfrm>
            <a:off x="790536" y="2258545"/>
            <a:ext cx="4445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6m</a:t>
            </a:r>
            <a:endParaRPr/>
          </a:p>
        </p:txBody>
      </p:sp>
      <p:cxnSp>
        <p:nvCxnSpPr>
          <p:cNvPr id="394" name="Straight Arrow Connector 393"/>
          <p:cNvCxnSpPr/>
          <p:nvPr/>
        </p:nvCxnSpPr>
        <p:spPr>
          <a:xfrm>
            <a:off x="1350339" y="4425423"/>
            <a:ext cx="0" cy="128847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type="triangle"/>
            <a:tailEnd type="triangle"/>
          </a:ln>
        </p:spPr>
      </p:cxnSp>
      <p:cxnSp>
        <p:nvCxnSpPr>
          <p:cNvPr id="395" name="Straight Arrow Connector 394"/>
          <p:cNvCxnSpPr/>
          <p:nvPr/>
        </p:nvCxnSpPr>
        <p:spPr>
          <a:xfrm flipH="1">
            <a:off x="1235036" y="4425423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396" name="Straight Arrow Connector 395"/>
          <p:cNvCxnSpPr/>
          <p:nvPr/>
        </p:nvCxnSpPr>
        <p:spPr>
          <a:xfrm flipH="1">
            <a:off x="1235036" y="5713899"/>
            <a:ext cx="23060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397" name="TextBox 396"/>
          <p:cNvSpPr txBox="1"/>
          <p:nvPr/>
        </p:nvSpPr>
        <p:spPr>
          <a:xfrm>
            <a:off x="790536" y="4835497"/>
            <a:ext cx="4445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6m</a:t>
            </a:r>
            <a:endParaRPr/>
          </a:p>
        </p:txBody>
      </p:sp>
      <p:pic>
        <p:nvPicPr>
          <p:cNvPr id="398" name="Picture 3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69" y="3683527"/>
            <a:ext cx="789305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399"/>
          <p:cNvPicPr>
            <a:picLocks noChangeAspect="1"/>
          </p:cNvPicPr>
          <p:nvPr/>
        </p:nvPicPr>
        <p:blipFill>
          <a:blip r:embed="rId3"/>
          <a:srcRect t="5116"/>
          <a:stretch>
            <a:fillRect/>
          </a:stretch>
        </p:blipFill>
        <p:spPr>
          <a:xfrm>
            <a:off x="0" y="1703885"/>
            <a:ext cx="8807792" cy="5017588"/>
          </a:xfrm>
          <a:prstGeom prst="rect">
            <a:avLst/>
          </a:prstGeom>
        </p:spPr>
      </p:pic>
      <p:sp>
        <p:nvSpPr>
          <p:cNvPr id="401" name="Round Diagonal Corner of Rectangle 40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02" name="Round Diagonal Corner of Rectangle 40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5.2.1  Agricultural Area</a:t>
            </a:r>
            <a:endParaRPr/>
          </a:p>
        </p:txBody>
      </p:sp>
      <p:pic>
        <p:nvPicPr>
          <p:cNvPr id="403" name="Picture 4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04" name="Picture 4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405" name="TextBox 404"/>
          <p:cNvSpPr txBox="1"/>
          <p:nvPr/>
        </p:nvSpPr>
        <p:spPr>
          <a:xfrm>
            <a:off x="440764" y="1097076"/>
            <a:ext cx="3416300" cy="647700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0">
                <a:latin typeface="Calibri"/>
                <a:ea typeface="Calibri"/>
              </a:rPr>
              <a:t>Nebulization system</a:t>
            </a:r>
            <a:endParaRPr/>
          </a:p>
        </p:txBody>
      </p:sp>
      <p:pic>
        <p:nvPicPr>
          <p:cNvPr id="406" name="Picture 405"/>
          <p:cNvPicPr>
            <a:picLocks noChangeAspect="1"/>
          </p:cNvPicPr>
          <p:nvPr/>
        </p:nvPicPr>
        <p:blipFill>
          <a:blip r:embed="rId6"/>
          <a:srcRect l="27354" t="21377" r="30286" b="28888"/>
          <a:stretch>
            <a:fillRect/>
          </a:stretch>
        </p:blipFill>
        <p:spPr>
          <a:xfrm>
            <a:off x="8967381" y="1360601"/>
            <a:ext cx="2967938" cy="2636413"/>
          </a:xfrm>
          <a:prstGeom prst="rect">
            <a:avLst/>
          </a:prstGeom>
        </p:spPr>
      </p:pic>
      <p:sp>
        <p:nvSpPr>
          <p:cNvPr id="407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27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cxnSp>
        <p:nvCxnSpPr>
          <p:cNvPr id="408" name="Straight Arrow Connector 407"/>
          <p:cNvCxnSpPr/>
          <p:nvPr/>
        </p:nvCxnSpPr>
        <p:spPr>
          <a:xfrm flipV="1">
            <a:off x="6918582" y="1824535"/>
            <a:ext cx="1889210" cy="0"/>
          </a:xfrm>
          <a:prstGeom prst="straightConnector1">
            <a:avLst/>
          </a:prstGeom>
          <a:ln w="76200">
            <a:solidFill>
              <a:srgbClr val="000000">
                <a:alpha val="100000"/>
              </a:srgbClr>
            </a:solidFill>
            <a:prstDash val="solid"/>
            <a:tailEnd type="triangle" w="med" len="med"/>
          </a:ln>
        </p:spPr>
      </p:cxnSp>
      <p:cxnSp>
        <p:nvCxnSpPr>
          <p:cNvPr id="409" name="Straight Arrow Connector 408"/>
          <p:cNvCxnSpPr/>
          <p:nvPr/>
        </p:nvCxnSpPr>
        <p:spPr>
          <a:xfrm flipH="1">
            <a:off x="6323073" y="1791027"/>
            <a:ext cx="625115" cy="1241231"/>
          </a:xfrm>
          <a:prstGeom prst="straightConnector1">
            <a:avLst/>
          </a:prstGeom>
          <a:ln w="76200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410" name="TextBox 409"/>
          <p:cNvSpPr txBox="1"/>
          <p:nvPr/>
        </p:nvSpPr>
        <p:spPr>
          <a:xfrm>
            <a:off x="8870950" y="4546509"/>
            <a:ext cx="3321050" cy="1260345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 sz="2000" dirty="0"/>
              <a:t>Fog  Nutrient Date
*nutrient fog contain Mg Fe N P microelement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Box 411"/>
          <p:cNvSpPr txBox="1"/>
          <p:nvPr/>
        </p:nvSpPr>
        <p:spPr>
          <a:xfrm>
            <a:off x="569271" y="868362"/>
            <a:ext cx="5905500" cy="294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endParaRPr lang="en-US" sz="2400">
              <a:latin typeface="Calibri"/>
              <a:ea typeface="Calibri"/>
            </a:endParaRPr>
          </a:p>
          <a:p>
            <a:endParaRPr lang="en-US" sz="2400">
              <a:latin typeface="Calibri"/>
              <a:ea typeface="Calibri"/>
            </a:endParaRPr>
          </a:p>
          <a:p>
            <a:r>
              <a:rPr lang="en-US" sz="2400">
                <a:latin typeface="Calibri"/>
                <a:ea typeface="Calibri"/>
              </a:rPr>
              <a:t>Nutrient water reaches each plant from the central water pipe along the wall water pipe and is sprayed in a directional manner in the from of fog.</a:t>
            </a:r>
            <a:endParaRPr/>
          </a:p>
        </p:txBody>
      </p:sp>
      <p:sp>
        <p:nvSpPr>
          <p:cNvPr id="413" name="TextBox 412"/>
          <p:cNvSpPr txBox="1"/>
          <p:nvPr/>
        </p:nvSpPr>
        <p:spPr>
          <a:xfrm>
            <a:off x="574146" y="1129978"/>
            <a:ext cx="5283200" cy="647700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800" b="0">
                <a:latin typeface="Calibri"/>
                <a:ea typeface="Calibri"/>
              </a:rPr>
              <a:t>Fog cultivation system</a:t>
            </a:r>
            <a:endParaRPr/>
          </a:p>
        </p:txBody>
      </p:sp>
      <p:sp>
        <p:nvSpPr>
          <p:cNvPr id="414" name="Round Diagonal Corner of Rectangle 413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15" name="Round Diagonal Corner of Rectangle 414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5.2.2  Agricultural Area</a:t>
            </a:r>
            <a:endParaRPr/>
          </a:p>
        </p:txBody>
      </p:sp>
      <p:pic>
        <p:nvPicPr>
          <p:cNvPr id="416" name="Picture 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17" name="Picture 4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418" name="Picture 417"/>
          <p:cNvPicPr>
            <a:picLocks noChangeAspect="1"/>
          </p:cNvPicPr>
          <p:nvPr/>
        </p:nvPicPr>
        <p:blipFill>
          <a:blip r:embed="rId4"/>
          <a:srcRect l="16891" r="15282" b="21296"/>
          <a:stretch>
            <a:fillRect/>
          </a:stretch>
        </p:blipFill>
        <p:spPr>
          <a:xfrm>
            <a:off x="6777262" y="1960563"/>
            <a:ext cx="4665991" cy="3762373"/>
          </a:xfrm>
          <a:prstGeom prst="rect">
            <a:avLst/>
          </a:prstGeom>
        </p:spPr>
      </p:pic>
      <p:sp>
        <p:nvSpPr>
          <p:cNvPr id="419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28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420" name="Picture 4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28" y="3832690"/>
            <a:ext cx="3103574" cy="2706222"/>
          </a:xfrm>
          <a:prstGeom prst="rect">
            <a:avLst/>
          </a:prstGeom>
        </p:spPr>
      </p:pic>
      <p:pic>
        <p:nvPicPr>
          <p:cNvPr id="421" name="Picture 4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002" y="3662242"/>
            <a:ext cx="2685586" cy="30592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ound Diagonal Corner of Rectangle 422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24" name="Round Diagonal Corner of Rectangle 423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5.2.3  Agricultural Area</a:t>
            </a:r>
            <a:endParaRPr/>
          </a:p>
        </p:txBody>
      </p:sp>
      <p:pic>
        <p:nvPicPr>
          <p:cNvPr id="425" name="Picture 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26" name="Picture 4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427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29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428" name="Picture 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401"/>
            <a:ext cx="6677678" cy="3659744"/>
          </a:xfrm>
          <a:prstGeom prst="rect">
            <a:avLst/>
          </a:prstGeom>
        </p:spPr>
      </p:pic>
      <p:pic>
        <p:nvPicPr>
          <p:cNvPr id="429" name="Picture 4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992" y="4377341"/>
            <a:ext cx="7253612" cy="1979009"/>
          </a:xfrm>
          <a:prstGeom prst="rect">
            <a:avLst/>
          </a:prstGeom>
        </p:spPr>
      </p:pic>
      <p:sp>
        <p:nvSpPr>
          <p:cNvPr id="430" name="TextBox 429"/>
          <p:cNvSpPr txBox="1"/>
          <p:nvPr/>
        </p:nvSpPr>
        <p:spPr>
          <a:xfrm>
            <a:off x="7070878" y="1196401"/>
            <a:ext cx="2914650" cy="64770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 sz="2800"/>
              <a:t>Robot buddy</a:t>
            </a:r>
            <a:r>
              <a:rPr lang="en-US"/>
              <a:t> </a:t>
            </a:r>
            <a:endParaRPr/>
          </a:p>
        </p:txBody>
      </p:sp>
      <p:sp>
        <p:nvSpPr>
          <p:cNvPr id="431" name="TextBox 430"/>
          <p:cNvSpPr txBox="1"/>
          <p:nvPr/>
        </p:nvSpPr>
        <p:spPr>
          <a:xfrm>
            <a:off x="6387205" y="1740769"/>
            <a:ext cx="3911600" cy="5651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 sz="2400"/>
              <a:t>Wonder cat and Hercules</a:t>
            </a:r>
            <a:endParaRPr/>
          </a:p>
        </p:txBody>
      </p:sp>
      <p:sp>
        <p:nvSpPr>
          <p:cNvPr id="432" name="TextBox 431"/>
          <p:cNvSpPr txBox="1"/>
          <p:nvPr/>
        </p:nvSpPr>
        <p:spPr>
          <a:xfrm>
            <a:off x="6759065" y="2172140"/>
            <a:ext cx="2540000" cy="4889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 sz="2000"/>
              <a:t>*pertinence</a:t>
            </a:r>
            <a:endParaRPr/>
          </a:p>
        </p:txBody>
      </p:sp>
      <p:sp>
        <p:nvSpPr>
          <p:cNvPr id="433" name="TextBox 432"/>
          <p:cNvSpPr txBox="1"/>
          <p:nvPr/>
        </p:nvSpPr>
        <p:spPr>
          <a:xfrm>
            <a:off x="6759065" y="2661090"/>
            <a:ext cx="2540000" cy="4508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/>
              <a:t>*high sensitivity </a:t>
            </a:r>
            <a:endParaRPr/>
          </a:p>
        </p:txBody>
      </p:sp>
      <p:sp>
        <p:nvSpPr>
          <p:cNvPr id="434" name="TextBox 433"/>
          <p:cNvSpPr txBox="1"/>
          <p:nvPr/>
        </p:nvSpPr>
        <p:spPr>
          <a:xfrm>
            <a:off x="6613479" y="3562790"/>
            <a:ext cx="3459053" cy="8064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/>
              <a:t>Wonder cat texture:Titanium and aluminum alloys</a:t>
            </a:r>
            <a:endParaRPr/>
          </a:p>
        </p:txBody>
      </p:sp>
      <p:sp>
        <p:nvSpPr>
          <p:cNvPr id="435" name="TextBox 434"/>
          <p:cNvSpPr txBox="1"/>
          <p:nvPr/>
        </p:nvSpPr>
        <p:spPr>
          <a:xfrm>
            <a:off x="463405" y="4668831"/>
            <a:ext cx="3448050" cy="1873250"/>
          </a:xfrm>
          <a:prstGeom prst="rect">
            <a:avLst/>
          </a:prstGeom>
          <a:ln/>
        </p:spPr>
        <p:txBody>
          <a:bodyPr>
            <a:spAutoFit/>
          </a:bodyPr>
          <a:lstStyle/>
          <a:p>
            <a:r>
              <a:rPr lang="en-US"/>
              <a:t>Hercules texture:Titanium alloys aluminum alloys and rubber</a:t>
            </a:r>
            <a:endParaRPr/>
          </a:p>
          <a:p>
            <a:r>
              <a:rPr lang="en-US"/>
              <a:t>Function </a:t>
            </a:r>
            <a:endParaRPr/>
          </a:p>
          <a:p>
            <a:r>
              <a:rPr lang="en-US"/>
              <a:t>Wonder cat:Identify, pick, repair
Hercules texture:Transportation </a:t>
            </a:r>
            <a:endParaRPr/>
          </a:p>
        </p:txBody>
      </p:sp>
      <p:sp>
        <p:nvSpPr>
          <p:cNvPr id="436" name="TextBox 435"/>
          <p:cNvSpPr txBox="1"/>
          <p:nvPr/>
        </p:nvSpPr>
        <p:spPr>
          <a:xfrm>
            <a:off x="6759065" y="3111940"/>
            <a:ext cx="1769137" cy="4508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/>
              <a:t>*muti-functional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4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8216" y="486801"/>
            <a:ext cx="6892116" cy="4158232"/>
          </a:xfrm>
          <a:prstGeom prst="rect">
            <a:avLst/>
          </a:prstGeom>
        </p:spPr>
      </p:pic>
      <p:pic>
        <p:nvPicPr>
          <p:cNvPr id="439" name="Picture 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49" y="-1878593"/>
            <a:ext cx="10518587" cy="5916704"/>
          </a:xfrm>
          <a:prstGeom prst="rect">
            <a:avLst/>
          </a:prstGeom>
        </p:spPr>
      </p:pic>
      <p:sp>
        <p:nvSpPr>
          <p:cNvPr id="440" name="标题 1"/>
          <p:cNvSpPr>
            <a:spLocks noGrp="1"/>
          </p:cNvSpPr>
          <p:nvPr>
            <p:ph type="ctrTitle"/>
          </p:nvPr>
        </p:nvSpPr>
        <p:spPr>
          <a:xfrm>
            <a:off x="1571121" y="628004"/>
            <a:ext cx="9144000" cy="2387600"/>
          </a:xfrm>
        </p:spPr>
        <p:txBody>
          <a:bodyPr>
            <a:normAutofit/>
          </a:bodyPr>
          <a:lstStyle/>
          <a:p>
            <a:pPr>
              <a:buNone/>
            </a:pPr>
            <a:endParaRPr lang="zh-CN">
              <a:latin typeface="Calibri"/>
              <a:ea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441" name="Round Diagonal Corner of Rectangle 44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42" name="Round Diagonal Corner of Rectangle 44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2.1.1 Overall Design</a:t>
            </a:r>
            <a:endParaRPr/>
          </a:p>
        </p:txBody>
      </p:sp>
      <p:sp>
        <p:nvSpPr>
          <p:cNvPr id="443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defTabSz="914400">
              <a:lnSpc>
                <a:spcPct val="130000"/>
              </a:lnSpc>
              <a:defRPr sz="1200">
                <a:solidFill>
                  <a:schemeClr val="tx1">
                    <a:tint val="75000"/>
                    <a:alpha val="100000"/>
                  </a:scheme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</a:t>
            </a:fld>
            <a:endParaRPr lang="zh-CN" sz="1200">
              <a:solidFill>
                <a:schemeClr val="tx1">
                  <a:tint val="75000"/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pic>
        <p:nvPicPr>
          <p:cNvPr id="444" name="Picture 443"/>
          <p:cNvPicPr/>
          <p:nvPr/>
        </p:nvPicPr>
        <p:blipFill>
          <a:blip r:embed="rId4"/>
          <a:stretch>
            <a:fillRect/>
          </a:stretch>
        </p:blipFill>
        <p:spPr>
          <a:xfrm>
            <a:off x="1408429" y="-3179535"/>
            <a:ext cx="4763737" cy="4843659"/>
          </a:xfrm>
          <a:prstGeom prst="rect">
            <a:avLst/>
          </a:prstGeom>
        </p:spPr>
      </p:pic>
      <p:sp>
        <p:nvSpPr>
          <p:cNvPr id="445" name="TextBox 444"/>
          <p:cNvSpPr txBox="1"/>
          <p:nvPr/>
        </p:nvSpPr>
        <p:spPr>
          <a:xfrm>
            <a:off x="5215795" y="3015604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283m</a:t>
            </a:r>
            <a:endParaRPr/>
          </a:p>
        </p:txBody>
      </p:sp>
      <p:grpSp>
        <p:nvGrpSpPr>
          <p:cNvPr id="446" name="Group 445"/>
          <p:cNvGrpSpPr/>
          <p:nvPr/>
        </p:nvGrpSpPr>
        <p:grpSpPr>
          <a:xfrm>
            <a:off x="161730" y="-201620"/>
            <a:ext cx="5871601" cy="5397275"/>
            <a:chOff x="137429" y="-122237"/>
            <a:chExt cx="5871601" cy="5397275"/>
          </a:xfrm>
        </p:grpSpPr>
        <p:pic>
          <p:nvPicPr>
            <p:cNvPr id="447" name="Picture 4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429" y="46855"/>
              <a:ext cx="1058093" cy="821506"/>
            </a:xfrm>
            <a:prstGeom prst="rect">
              <a:avLst/>
            </a:prstGeom>
          </p:spPr>
        </p:pic>
        <p:pic>
          <p:nvPicPr>
            <p:cNvPr id="448" name="Picture 4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894" y="-122237"/>
              <a:ext cx="1172467" cy="990599"/>
            </a:xfrm>
            <a:prstGeom prst="rect">
              <a:avLst/>
            </a:prstGeom>
          </p:spPr>
        </p:pic>
        <p:cxnSp>
          <p:nvCxnSpPr>
            <p:cNvPr id="449" name="Straight Arrow Connector 448"/>
            <p:cNvCxnSpPr/>
            <p:nvPr/>
          </p:nvCxnSpPr>
          <p:spPr>
            <a:xfrm flipV="1">
              <a:off x="3338286" y="2376714"/>
              <a:ext cx="2286000" cy="435428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cxnSp>
          <p:nvCxnSpPr>
            <p:cNvPr id="450" name="Straight Arrow Connector 449"/>
            <p:cNvCxnSpPr/>
            <p:nvPr/>
          </p:nvCxnSpPr>
          <p:spPr>
            <a:xfrm>
              <a:off x="541337" y="4931913"/>
              <a:ext cx="4427982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451" name="TextBox 450"/>
            <p:cNvSpPr txBox="1"/>
            <p:nvPr/>
          </p:nvSpPr>
          <p:spPr>
            <a:xfrm>
              <a:off x="2275671" y="4868638"/>
              <a:ext cx="800100" cy="4064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/>
                  <a:ea typeface="Calibri"/>
                </a:rPr>
                <a:t>840m</a:t>
              </a:r>
              <a:endParaRPr/>
            </a:p>
          </p:txBody>
        </p:sp>
        <p:sp>
          <p:nvSpPr>
            <p:cNvPr id="452" name="Right Arrow 451"/>
            <p:cNvSpPr/>
            <p:nvPr/>
          </p:nvSpPr>
          <p:spPr>
            <a:xfrm rot="20940000">
              <a:off x="3201955" y="2230791"/>
              <a:ext cx="2807075" cy="491691"/>
            </a:xfrm>
            <a:prstGeom prst="rightArrow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Calibri"/>
                <a:ea typeface="Calibri"/>
              </a:endParaRPr>
            </a:p>
          </p:txBody>
        </p:sp>
        <p:cxnSp>
          <p:nvCxnSpPr>
            <p:cNvPr id="453" name="Straight Arrow Connector 452"/>
            <p:cNvCxnSpPr/>
            <p:nvPr/>
          </p:nvCxnSpPr>
          <p:spPr>
            <a:xfrm>
              <a:off x="5257628" y="2812142"/>
              <a:ext cx="0" cy="977117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54" name="Straight Arrow Connector 453"/>
            <p:cNvCxnSpPr/>
            <p:nvPr/>
          </p:nvCxnSpPr>
          <p:spPr>
            <a:xfrm>
              <a:off x="4960471" y="4796118"/>
              <a:ext cx="0" cy="268941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55" name="Straight Arrow Connector 454"/>
            <p:cNvCxnSpPr/>
            <p:nvPr/>
          </p:nvCxnSpPr>
          <p:spPr>
            <a:xfrm>
              <a:off x="541337" y="4797443"/>
              <a:ext cx="0" cy="268941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56" name="Straight Arrow Connector 455"/>
            <p:cNvCxnSpPr/>
            <p:nvPr/>
          </p:nvCxnSpPr>
          <p:spPr>
            <a:xfrm>
              <a:off x="5112392" y="2812142"/>
              <a:ext cx="290472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57" name="Straight Arrow Connector 456"/>
            <p:cNvCxnSpPr/>
            <p:nvPr/>
          </p:nvCxnSpPr>
          <p:spPr>
            <a:xfrm flipH="1">
              <a:off x="2282151" y="1057692"/>
              <a:ext cx="630697" cy="1514375"/>
            </a:xfrm>
            <a:prstGeom prst="straightConnector1">
              <a:avLst/>
            </a:prstGeom>
            <a:ln w="57150">
              <a:solidFill>
                <a:srgbClr val="F8C08D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cxnSp>
          <p:nvCxnSpPr>
            <p:cNvPr id="458" name="Straight Arrow Connector 457"/>
            <p:cNvCxnSpPr/>
            <p:nvPr/>
          </p:nvCxnSpPr>
          <p:spPr>
            <a:xfrm flipH="1">
              <a:off x="2505363" y="1065894"/>
              <a:ext cx="565633" cy="1494884"/>
            </a:xfrm>
            <a:prstGeom prst="straightConnector1">
              <a:avLst/>
            </a:prstGeom>
            <a:ln w="57150">
              <a:solidFill>
                <a:srgbClr val="F8C08D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cxnSp>
          <p:nvCxnSpPr>
            <p:cNvPr id="459" name="Straight Arrow Connector 458"/>
            <p:cNvCxnSpPr/>
            <p:nvPr/>
          </p:nvCxnSpPr>
          <p:spPr>
            <a:xfrm flipH="1">
              <a:off x="2729345" y="1024678"/>
              <a:ext cx="538165" cy="1599985"/>
            </a:xfrm>
            <a:prstGeom prst="straightConnector1">
              <a:avLst/>
            </a:prstGeom>
            <a:ln w="57150">
              <a:solidFill>
                <a:srgbClr val="F8C08D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cxnSp>
          <p:nvCxnSpPr>
            <p:cNvPr id="460" name="Straight Arrow Connector 459"/>
            <p:cNvCxnSpPr/>
            <p:nvPr/>
          </p:nvCxnSpPr>
          <p:spPr>
            <a:xfrm flipH="1">
              <a:off x="2967973" y="1093876"/>
              <a:ext cx="453553" cy="1609297"/>
            </a:xfrm>
            <a:prstGeom prst="straightConnector1">
              <a:avLst/>
            </a:prstGeom>
            <a:ln w="57150">
              <a:solidFill>
                <a:srgbClr val="F8C08D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461" name="TextBox 460"/>
            <p:cNvSpPr txBox="1"/>
            <p:nvPr/>
          </p:nvSpPr>
          <p:spPr>
            <a:xfrm>
              <a:off x="3421526" y="1450337"/>
              <a:ext cx="1003300" cy="45085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>
                  <a:latin typeface="Calibri"/>
                  <a:ea typeface="Calibri"/>
                </a:rPr>
                <a:t>Sunlight</a:t>
              </a:r>
              <a:endParaRPr/>
            </a:p>
          </p:txBody>
        </p:sp>
        <p:cxnSp>
          <p:nvCxnSpPr>
            <p:cNvPr id="462" name="Straight Arrow Connector 461"/>
            <p:cNvCxnSpPr/>
            <p:nvPr/>
          </p:nvCxnSpPr>
          <p:spPr>
            <a:xfrm>
              <a:off x="5099022" y="3789066"/>
              <a:ext cx="290472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</p:grpSp>
      <p:grpSp>
        <p:nvGrpSpPr>
          <p:cNvPr id="463" name="Group 462"/>
          <p:cNvGrpSpPr/>
          <p:nvPr/>
        </p:nvGrpSpPr>
        <p:grpSpPr>
          <a:xfrm>
            <a:off x="6030153" y="2425658"/>
            <a:ext cx="1835354" cy="3041926"/>
            <a:chOff x="6537752" y="3076672"/>
            <a:chExt cx="1835354" cy="3041926"/>
          </a:xfrm>
        </p:grpSpPr>
        <p:sp>
          <p:nvSpPr>
            <p:cNvPr id="464" name="TextBox 463"/>
            <p:cNvSpPr txBox="1"/>
            <p:nvPr/>
          </p:nvSpPr>
          <p:spPr>
            <a:xfrm>
              <a:off x="7045752" y="5712198"/>
              <a:ext cx="717550" cy="4064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alibri"/>
                  <a:ea typeface="Calibri"/>
                </a:rPr>
                <a:t>840m</a:t>
              </a:r>
              <a:endParaRPr/>
            </a:p>
          </p:txBody>
        </p:sp>
        <p:grpSp>
          <p:nvGrpSpPr>
            <p:cNvPr id="465" name="Group 464"/>
            <p:cNvGrpSpPr/>
            <p:nvPr/>
          </p:nvGrpSpPr>
          <p:grpSpPr>
            <a:xfrm>
              <a:off x="6537752" y="3076672"/>
              <a:ext cx="1835354" cy="2769997"/>
              <a:chOff x="6554034" y="3100112"/>
              <a:chExt cx="1835354" cy="2769997"/>
            </a:xfrm>
          </p:grpSpPr>
          <p:pic>
            <p:nvPicPr>
              <p:cNvPr id="466" name="Picture 46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4034" y="3100112"/>
                <a:ext cx="1835354" cy="1873992"/>
              </a:xfrm>
              <a:prstGeom prst="rect">
                <a:avLst/>
              </a:prstGeom>
            </p:spPr>
          </p:pic>
          <p:cxnSp>
            <p:nvCxnSpPr>
              <p:cNvPr id="467" name="Straight Arrow Connector 466"/>
              <p:cNvCxnSpPr/>
              <p:nvPr/>
            </p:nvCxnSpPr>
            <p:spPr>
              <a:xfrm>
                <a:off x="6557212" y="5735638"/>
                <a:ext cx="1793919" cy="0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468" name="Straight Arrow Connector 467"/>
              <p:cNvCxnSpPr/>
              <p:nvPr/>
            </p:nvCxnSpPr>
            <p:spPr>
              <a:xfrm>
                <a:off x="7190659" y="5199529"/>
                <a:ext cx="587291" cy="0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469" name="TextBox 468"/>
              <p:cNvSpPr txBox="1"/>
              <p:nvPr/>
            </p:nvSpPr>
            <p:spPr>
              <a:xfrm>
                <a:off x="7115704" y="5227218"/>
                <a:ext cx="781050" cy="406400"/>
              </a:xfrm>
              <a:prstGeom prst="rect">
                <a:avLst/>
              </a:prstGeom>
              <a:ln w="12700">
                <a:prstDash val="solid"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Calibri"/>
                    <a:ea typeface="Calibri"/>
                  </a:rPr>
                  <a:t>600m</a:t>
                </a:r>
                <a:endParaRPr/>
              </a:p>
            </p:txBody>
          </p:sp>
          <p:cxnSp>
            <p:nvCxnSpPr>
              <p:cNvPr id="470" name="Straight Arrow Connector 469"/>
              <p:cNvCxnSpPr/>
              <p:nvPr/>
            </p:nvCxnSpPr>
            <p:spPr>
              <a:xfrm>
                <a:off x="7190659" y="3987407"/>
                <a:ext cx="0" cy="1332080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471" name="Straight Arrow Connector 470"/>
              <p:cNvCxnSpPr/>
              <p:nvPr/>
            </p:nvCxnSpPr>
            <p:spPr>
              <a:xfrm>
                <a:off x="7777950" y="3928375"/>
                <a:ext cx="0" cy="1406949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472" name="Straight Arrow Connector 471"/>
              <p:cNvCxnSpPr/>
              <p:nvPr/>
            </p:nvCxnSpPr>
            <p:spPr>
              <a:xfrm>
                <a:off x="6554034" y="4043893"/>
                <a:ext cx="0" cy="1826216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473" name="Straight Arrow Connector 472"/>
              <p:cNvCxnSpPr>
                <a:stCxn id="466" idx="3"/>
              </p:cNvCxnSpPr>
              <p:nvPr/>
            </p:nvCxnSpPr>
            <p:spPr>
              <a:xfrm flipH="1">
                <a:off x="8351132" y="4037108"/>
                <a:ext cx="38256" cy="1833001"/>
              </a:xfrm>
              <a:prstGeom prst="straightConnector1">
                <a:avLst/>
              </a:prstGeom>
              <a:ln w="12700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</p:grpSp>
      </p:grpSp>
      <p:grpSp>
        <p:nvGrpSpPr>
          <p:cNvPr id="474" name="Group 473"/>
          <p:cNvGrpSpPr/>
          <p:nvPr/>
        </p:nvGrpSpPr>
        <p:grpSpPr>
          <a:xfrm>
            <a:off x="8201672" y="2678401"/>
            <a:ext cx="2513449" cy="2117717"/>
            <a:chOff x="9151685" y="3565815"/>
            <a:chExt cx="2513449" cy="2117717"/>
          </a:xfrm>
        </p:grpSpPr>
        <p:pic>
          <p:nvPicPr>
            <p:cNvPr id="475" name="Picture 4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51685" y="3565815"/>
              <a:ext cx="2508418" cy="942586"/>
            </a:xfrm>
            <a:prstGeom prst="rect">
              <a:avLst/>
            </a:prstGeom>
          </p:spPr>
        </p:pic>
        <p:cxnSp>
          <p:nvCxnSpPr>
            <p:cNvPr id="476" name="Straight Arrow Connector 475"/>
            <p:cNvCxnSpPr/>
            <p:nvPr/>
          </p:nvCxnSpPr>
          <p:spPr>
            <a:xfrm>
              <a:off x="9930059" y="4718535"/>
              <a:ext cx="951181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77" name="Straight Arrow Connector 476"/>
            <p:cNvCxnSpPr/>
            <p:nvPr/>
          </p:nvCxnSpPr>
          <p:spPr>
            <a:xfrm>
              <a:off x="9151685" y="5227218"/>
              <a:ext cx="2513449" cy="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478" name="TextBox 477"/>
            <p:cNvSpPr txBox="1"/>
            <p:nvPr/>
          </p:nvSpPr>
          <p:spPr>
            <a:xfrm>
              <a:off x="10081140" y="4770904"/>
              <a:ext cx="800100" cy="406400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/>
                  <a:ea typeface="Calibri"/>
                </a:rPr>
                <a:t>600m</a:t>
              </a:r>
              <a:endParaRPr/>
            </a:p>
          </p:txBody>
        </p:sp>
        <p:sp>
          <p:nvSpPr>
            <p:cNvPr id="479" name="TextBox 478"/>
            <p:cNvSpPr txBox="1"/>
            <p:nvPr/>
          </p:nvSpPr>
          <p:spPr>
            <a:xfrm>
              <a:off x="10024650" y="5277132"/>
              <a:ext cx="717550" cy="4064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alibri"/>
                  <a:ea typeface="Calibri"/>
                </a:rPr>
                <a:t>840m</a:t>
              </a:r>
              <a:endParaRPr/>
            </a:p>
          </p:txBody>
        </p:sp>
        <p:cxnSp>
          <p:nvCxnSpPr>
            <p:cNvPr id="480" name="Straight Arrow Connector 479"/>
            <p:cNvCxnSpPr/>
            <p:nvPr/>
          </p:nvCxnSpPr>
          <p:spPr>
            <a:xfrm>
              <a:off x="9151685" y="4030923"/>
              <a:ext cx="0" cy="1332080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81" name="Straight Arrow Connector 480"/>
            <p:cNvCxnSpPr>
              <a:stCxn id="475" idx="3"/>
            </p:cNvCxnSpPr>
            <p:nvPr/>
          </p:nvCxnSpPr>
          <p:spPr>
            <a:xfrm>
              <a:off x="11660103" y="4037108"/>
              <a:ext cx="0" cy="1339522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82" name="Straight Arrow Connector 481"/>
            <p:cNvCxnSpPr/>
            <p:nvPr/>
          </p:nvCxnSpPr>
          <p:spPr>
            <a:xfrm>
              <a:off x="9930059" y="4030034"/>
              <a:ext cx="0" cy="822971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cxnSp>
          <p:nvCxnSpPr>
            <p:cNvPr id="483" name="Straight Arrow Connector 482"/>
            <p:cNvCxnSpPr/>
            <p:nvPr/>
          </p:nvCxnSpPr>
          <p:spPr>
            <a:xfrm>
              <a:off x="10881240" y="4030034"/>
              <a:ext cx="0" cy="822971"/>
            </a:xfrm>
            <a:prstGeom prst="straightConnector1">
              <a:avLst/>
            </a:prstGeom>
            <a:ln w="12700">
              <a:solidFill>
                <a:srgbClr val="000000">
                  <a:alpha val="100000"/>
                </a:srgbClr>
              </a:solidFill>
              <a:prstDash val="solid"/>
            </a:ln>
          </p:spPr>
        </p:cxnSp>
      </p:grpSp>
      <p:sp>
        <p:nvSpPr>
          <p:cNvPr id="484" name="TextBox 483"/>
          <p:cNvSpPr txBox="1"/>
          <p:nvPr/>
        </p:nvSpPr>
        <p:spPr>
          <a:xfrm>
            <a:off x="4790353" y="5340350"/>
            <a:ext cx="3752850" cy="15176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/>
              <a:t>Vaccancy presents in the sac and an outlay of steel repels the air pressure to maintain its shape and ensure sufficient buoyancy.</a:t>
            </a:r>
            <a:endParaRPr/>
          </a:p>
        </p:txBody>
      </p:sp>
      <p:sp>
        <p:nvSpPr>
          <p:cNvPr id="485" name="TextBox 484"/>
          <p:cNvSpPr txBox="1"/>
          <p:nvPr/>
        </p:nvSpPr>
        <p:spPr>
          <a:xfrm>
            <a:off x="8639956" y="5021263"/>
            <a:ext cx="3314700" cy="15176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/>
              <a:t>Solar panels are positioned on both sides to take advantage of both the reflected light and direct sunlight.</a:t>
            </a:r>
            <a:endParaRPr/>
          </a:p>
        </p:txBody>
      </p:sp>
      <p:sp>
        <p:nvSpPr>
          <p:cNvPr id="486" name="TextBox 485"/>
          <p:cNvSpPr txBox="1"/>
          <p:nvPr/>
        </p:nvSpPr>
        <p:spPr>
          <a:xfrm>
            <a:off x="643467" y="5435600"/>
            <a:ext cx="4330700" cy="927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Mass =6.16</a:t>
            </a:r>
            <a:r>
              <a:rPr lang="zh-CN"/>
              <a:t>×</a:t>
            </a:r>
            <a:r>
              <a:rPr lang="en-US"/>
              <a:t>10^6 t</a:t>
            </a:r>
            <a:endParaRPr/>
          </a:p>
          <a:p>
            <a:r>
              <a:rPr lang="en-US"/>
              <a:t>V</a:t>
            </a:r>
            <a:r>
              <a:rPr lang="en-US" sz="1600"/>
              <a:t>balloon</a:t>
            </a:r>
            <a:r>
              <a:rPr lang="en-US" sz="2400"/>
              <a:t>=7.68</a:t>
            </a:r>
            <a:r>
              <a:rPr lang="zh-CN" sz="2400"/>
              <a:t>×</a:t>
            </a:r>
            <a:r>
              <a:rPr lang="en-US" sz="2400"/>
              <a:t>10^6 m^3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ound Diagonal Corner of Rectangle 48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489" name="Round Diagonal Corner of Rectangle 488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5.3.1 Port Automation</a:t>
            </a:r>
            <a:endParaRPr/>
          </a:p>
        </p:txBody>
      </p:sp>
      <p:pic>
        <p:nvPicPr>
          <p:cNvPr id="490" name="Picture 4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491" name="Picture 4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492" name="TextBox 491"/>
          <p:cNvSpPr txBox="1"/>
          <p:nvPr/>
        </p:nvSpPr>
        <p:spPr>
          <a:xfrm>
            <a:off x="666475" y="1284418"/>
            <a:ext cx="5234516" cy="20701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lvl="0" indent="0" algn="l" defTabSz="914400">
              <a:lnSpc>
                <a:spcPct val="150000"/>
              </a:lnSpc>
              <a:def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4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1 storage can store 6 rockets. </a:t>
            </a:r>
            <a:endParaRPr/>
          </a:p>
          <a:p>
            <a:pPr marL="0" lvl="0" algn="l" defTabSz="914400">
              <a:lnSpc>
                <a:spcPct val="130000"/>
              </a:lnSpc>
              <a:def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4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Rockets are semi-hidden in the storage, thus preventing sulfuric acid gas and violent storm wind.</a:t>
            </a:r>
            <a:endParaRPr/>
          </a:p>
        </p:txBody>
      </p:sp>
      <p:sp>
        <p:nvSpPr>
          <p:cNvPr id="493" name="TextBox 492"/>
          <p:cNvSpPr txBox="1"/>
          <p:nvPr/>
        </p:nvSpPr>
        <p:spPr>
          <a:xfrm>
            <a:off x="6291008" y="1725743"/>
            <a:ext cx="5156200" cy="1187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0" lvl="0" indent="0" algn="l" defTabSz="914400">
              <a:lnSpc>
                <a:spcPct val="15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defRPr>
            </a:pPr>
            <a:r>
              <a:rPr lang="en-US" sz="2400" b="0" i="0" u="none" strike="noStrike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Control tower base is used for carrying rocket.</a:t>
            </a:r>
            <a:endParaRPr/>
          </a:p>
        </p:txBody>
      </p:sp>
      <p:sp>
        <p:nvSpPr>
          <p:cNvPr id="494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30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495" name="Picture 4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5" y="3621620"/>
            <a:ext cx="5696637" cy="2524190"/>
          </a:xfrm>
          <a:prstGeom prst="rect">
            <a:avLst/>
          </a:prstGeom>
        </p:spPr>
      </p:pic>
      <p:pic>
        <p:nvPicPr>
          <p:cNvPr id="496" name="Picture 4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939" y="3621620"/>
            <a:ext cx="4204339" cy="24835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4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582" y="2219900"/>
            <a:ext cx="4948738" cy="4499428"/>
          </a:xfrm>
          <a:prstGeom prst="rect">
            <a:avLst/>
          </a:prstGeom>
        </p:spPr>
      </p:pic>
      <p:sp>
        <p:nvSpPr>
          <p:cNvPr id="499" name="Round Diagonal Corner of Rectangle 498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00" name="Round Diagonal Corner of Rectangle 499"/>
          <p:cNvSpPr/>
          <p:nvPr/>
        </p:nvSpPr>
        <p:spPr>
          <a:xfrm>
            <a:off x="137429" y="93209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5.3.2 Port Automation</a:t>
            </a:r>
            <a:endParaRPr/>
          </a:p>
        </p:txBody>
      </p:sp>
      <p:pic>
        <p:nvPicPr>
          <p:cNvPr id="501" name="Picture 5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02" name="Picture 5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03" name="TextBox 502"/>
          <p:cNvSpPr txBox="1"/>
          <p:nvPr/>
        </p:nvSpPr>
        <p:spPr>
          <a:xfrm>
            <a:off x="1195522" y="1452473"/>
            <a:ext cx="2463800" cy="565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latin typeface="Calibri"/>
                <a:ea typeface="Calibri"/>
              </a:rPr>
              <a:t>For dry ice:</a:t>
            </a:r>
            <a:endParaRPr/>
          </a:p>
        </p:txBody>
      </p:sp>
      <p:sp>
        <p:nvSpPr>
          <p:cNvPr id="504" name="TextBox 503"/>
          <p:cNvSpPr txBox="1"/>
          <p:nvPr/>
        </p:nvSpPr>
        <p:spPr>
          <a:xfrm>
            <a:off x="4020690" y="1452473"/>
            <a:ext cx="3651250" cy="565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latin typeface="Calibri"/>
                <a:ea typeface="Calibri"/>
              </a:rPr>
              <a:t>For agricultural products:</a:t>
            </a:r>
            <a:endParaRPr/>
          </a:p>
        </p:txBody>
      </p:sp>
      <p:sp>
        <p:nvSpPr>
          <p:cNvPr id="505" name="TextBox 504"/>
          <p:cNvSpPr txBox="1"/>
          <p:nvPr/>
        </p:nvSpPr>
        <p:spPr>
          <a:xfrm>
            <a:off x="8031481" y="1452473"/>
            <a:ext cx="3587750" cy="565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400">
                <a:latin typeface="Calibri"/>
                <a:ea typeface="Calibri"/>
              </a:rPr>
              <a:t>For liquid nitrogen:</a:t>
            </a:r>
            <a:endParaRPr/>
          </a:p>
        </p:txBody>
      </p:sp>
      <p:pic>
        <p:nvPicPr>
          <p:cNvPr id="506" name="Picture 5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28" y="2219900"/>
            <a:ext cx="4879573" cy="4499428"/>
          </a:xfrm>
          <a:prstGeom prst="rect">
            <a:avLst/>
          </a:prstGeom>
        </p:spPr>
      </p:pic>
      <p:pic>
        <p:nvPicPr>
          <p:cNvPr id="507" name="Picture 5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14141" y="2219900"/>
            <a:ext cx="7169005" cy="4499428"/>
          </a:xfrm>
          <a:prstGeom prst="rect">
            <a:avLst/>
          </a:prstGeom>
        </p:spPr>
      </p:pic>
      <p:sp>
        <p:nvSpPr>
          <p:cNvPr id="508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31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ound Diagonal Corner of Rectangle 509"/>
          <p:cNvSpPr/>
          <p:nvPr/>
        </p:nvSpPr>
        <p:spPr>
          <a:xfrm>
            <a:off x="137429" y="308653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11" name="Round Diagonal Corner of Rectangle 510"/>
          <p:cNvSpPr/>
          <p:nvPr/>
        </p:nvSpPr>
        <p:spPr>
          <a:xfrm>
            <a:off x="137429" y="46855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5.3.3 Port Automation</a:t>
            </a:r>
            <a:endParaRPr/>
          </a:p>
        </p:txBody>
      </p:sp>
      <p:pic>
        <p:nvPicPr>
          <p:cNvPr id="512" name="Picture 5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13" name="Picture 5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14" name="灯片编号占位符 5"/>
          <p:cNvSpPr>
            <a:spLocks noGrp="1"/>
          </p:cNvSpPr>
          <p:nvPr>
            <p:ph type="sldNum" idx="12"/>
          </p:nvPr>
        </p:nvSpPr>
        <p:spPr>
          <a:xfrm>
            <a:off x="-3425092" y="5859116"/>
            <a:ext cx="2743200" cy="365125"/>
          </a:xfrm>
        </p:spPr>
        <p:txBody>
          <a:bodyPr/>
          <a:lstStyle/>
          <a:p>
            <a:fld id="{8FC705DF-EB6A-4429-A9CF-8086C29D54D9}" type="slidenum">
              <a:rPr/>
              <a:t>32</a:t>
            </a:fld>
            <a:endParaRPr lang="zh-CN"/>
          </a:p>
        </p:txBody>
      </p:sp>
      <p:sp>
        <p:nvSpPr>
          <p:cNvPr id="515" name="TextBox 514"/>
          <p:cNvSpPr txBox="1"/>
          <p:nvPr/>
        </p:nvSpPr>
        <p:spPr>
          <a:xfrm>
            <a:off x="9727660" y="3587075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1</a:t>
            </a:r>
            <a:endParaRPr/>
          </a:p>
        </p:txBody>
      </p:sp>
      <p:sp>
        <p:nvSpPr>
          <p:cNvPr id="516" name="TextBox 515"/>
          <p:cNvSpPr txBox="1"/>
          <p:nvPr/>
        </p:nvSpPr>
        <p:spPr>
          <a:xfrm>
            <a:off x="9593904" y="5119180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2</a:t>
            </a:r>
            <a:endParaRPr/>
          </a:p>
        </p:txBody>
      </p:sp>
      <p:sp>
        <p:nvSpPr>
          <p:cNvPr id="517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32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518" name="Picture 5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68361"/>
            <a:ext cx="12191999" cy="5989639"/>
          </a:xfrm>
          <a:prstGeom prst="rect">
            <a:avLst/>
          </a:prstGeom>
        </p:spPr>
      </p:pic>
      <p:sp>
        <p:nvSpPr>
          <p:cNvPr id="519" name="灯片编号占位符 5"/>
          <p:cNvSpPr txBox="1">
            <a:spLocks noGrp="1"/>
          </p:cNvSpPr>
          <p:nvPr/>
        </p:nvSpPr>
        <p:spPr>
          <a:xfrm>
            <a:off x="8710600" y="64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32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ound Diagonal Corner of Rectangle 52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22" name="Round Diagonal Corner of Rectangle 52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6.1 Schedule</a:t>
            </a:r>
            <a:endParaRPr/>
          </a:p>
        </p:txBody>
      </p:sp>
      <p:pic>
        <p:nvPicPr>
          <p:cNvPr id="523" name="Picture 5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24" name="Picture 5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25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33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526" name="Picture 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84" y="1154913"/>
            <a:ext cx="9519116" cy="556656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ound Diagonal Corner of Rectangle 52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29" name="Round Diagonal Corner of Rectangle 528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6.2.1 Cost</a:t>
            </a:r>
            <a:endParaRPr/>
          </a:p>
        </p:txBody>
      </p:sp>
      <p:pic>
        <p:nvPicPr>
          <p:cNvPr id="530" name="Picture 5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31" name="Picture 5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32" name="TextBox 531"/>
          <p:cNvSpPr txBox="1"/>
          <p:nvPr/>
        </p:nvSpPr>
        <p:spPr>
          <a:xfrm>
            <a:off x="10744746" y="457608"/>
            <a:ext cx="6096000" cy="488950"/>
          </a:xfrm>
        </p:spPr>
        <p:txBody>
          <a:bodyPr>
            <a:spAutoFit/>
          </a:bodyPr>
          <a:lstStyle/>
          <a:p>
            <a:pPr lvl="0"/>
            <a:fld id="{8FC705DF-EB6A-4429-A9CF-8086C29D54D9}" type="slidenum">
              <a:rPr/>
              <a:t>34</a:t>
            </a:fld>
            <a:endParaRPr lang="zh-CN" sz="1200">
              <a:solidFill>
                <a:schemeClr val="tx1">
                  <a:tint val="75000"/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graphicFrame>
        <p:nvGraphicFramePr>
          <p:cNvPr id="533" name="Table 532"/>
          <p:cNvGraphicFramePr/>
          <p:nvPr/>
        </p:nvGraphicFramePr>
        <p:xfrm>
          <a:off x="256117" y="1084263"/>
          <a:ext cx="10731500" cy="500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r>
                        <a:rPr lang="en-US" sz="1600"/>
                        <a:t>Process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 First stage consturcture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Second stage Resident area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Third stage Infrastructure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Forth stage other facility 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alpha val="10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alpha val="100000"/>
                            </a:schemeClr>
                          </a:solidFill>
                        </a:rPr>
                        <a:t>Item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manufacturing and processing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transportation and assembly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manpower
+machine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construc-tion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expert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elevator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pipeline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solar panel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agriculture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airship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rocket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alpha val="100000"/>
                            </a:schemeClr>
                          </a:solidFill>
                        </a:rPr>
                        <a:t>Quantity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0.95 billion kg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3.81*10^ 5m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0.95 billion kg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1.25 billion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90789m^2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388m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849144m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2558256 m^2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392  m^2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10^7 RMB/day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alpha val="100000"/>
                            </a:schemeClr>
                          </a:solidFill>
                        </a:rPr>
                        <a:t>Unit Cost </a:t>
                      </a:r>
                      <a:endParaRPr/>
                    </a:p>
                    <a:p>
                      <a:r>
                        <a:rPr lang="en-US">
                          <a:solidFill>
                            <a:schemeClr val="bg1">
                              <a:alpha val="100000"/>
                            </a:schemeClr>
                          </a:solidFill>
                        </a:rPr>
                        <a:t>(RMB)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1500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250000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1287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11.59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1248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3068.12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7,600,000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21,000,000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>
                              <a:alpha val="100000"/>
                            </a:srgbClr>
                          </a:solidFill>
                        </a:rPr>
                        <a:t>Total Cost</a:t>
                      </a:r>
                      <a:endParaRPr/>
                    </a:p>
                    <a:p>
                      <a:r>
                        <a:rPr lang="en-US" b="1">
                          <a:solidFill>
                            <a:srgbClr val="FF0000">
                              <a:alpha val="100000"/>
                            </a:srgbClr>
                          </a:solidFill>
                        </a:rPr>
                        <a:t>(billion RMB)</a:t>
                      </a:r>
                      <a:endParaRPr/>
                    </a:p>
                  </a:txBody>
                  <a:tcP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4750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9500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1425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1,250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0.08171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0.25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0.0005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0.009842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31.925633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0.00123</a:t>
                      </a:r>
                      <a:endParaRPr/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0.190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2.1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4" name="TextBox 533"/>
          <p:cNvSpPr txBox="1"/>
          <p:nvPr/>
        </p:nvSpPr>
        <p:spPr>
          <a:xfrm>
            <a:off x="137429" y="6479404"/>
            <a:ext cx="8667750" cy="45085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默认字体"/>
                <a:ea typeface="默认字体"/>
              </a:defRPr>
            </a:pPr>
            <a:r>
              <a:rPr lang="en-US" sz="1800">
                <a:solidFill>
                  <a:schemeClr val="tx1">
                    <a:alpha val="100000"/>
                  </a:schemeClr>
                </a:solidFill>
                <a:highlight>
                  <a:srgbClr val="FFFF00">
                    <a:alpha val="100000"/>
                  </a:srgbClr>
                </a:highlight>
                <a:latin typeface="默认字体"/>
                <a:ea typeface="默认字体"/>
              </a:rPr>
              <a:t>Total material expenditure during the construction phase</a:t>
            </a:r>
            <a:r>
              <a:rPr lang="zh-CN" sz="1800">
                <a:solidFill>
                  <a:schemeClr val="tx1">
                    <a:alpha val="100000"/>
                  </a:schemeClr>
                </a:solidFill>
                <a:highlight>
                  <a:srgbClr val="FFFF00">
                    <a:alpha val="100000"/>
                  </a:srgbClr>
                </a:highlight>
                <a:latin typeface="默认字体"/>
                <a:ea typeface="默认字体"/>
              </a:rPr>
              <a:t>：</a:t>
            </a:r>
            <a:r>
              <a:rPr lang="en-US" sz="1800">
                <a:solidFill>
                  <a:schemeClr val="tx1">
                    <a:alpha val="100000"/>
                  </a:schemeClr>
                </a:solidFill>
                <a:highlight>
                  <a:srgbClr val="FFFF00">
                    <a:alpha val="100000"/>
                  </a:srgbClr>
                </a:highlight>
                <a:latin typeface="默认字体"/>
                <a:ea typeface="默认字体"/>
              </a:rPr>
              <a:t>6960.477205</a:t>
            </a:r>
            <a:r>
              <a:rPr lang="en-US" sz="1800" b="0" i="0" u="none" strike="noStrike">
                <a:solidFill>
                  <a:schemeClr val="tx1">
                    <a:alpha val="100000"/>
                  </a:schemeClr>
                </a:solidFill>
                <a:highlight>
                  <a:srgbClr val="FFFF00">
                    <a:alpha val="100000"/>
                  </a:srgbClr>
                </a:highlight>
                <a:latin typeface="默认字体"/>
                <a:ea typeface="默认字体"/>
              </a:rPr>
              <a:t>billion RMB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sp>
        <p:nvSpPr>
          <p:cNvPr id="535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34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ound Diagonal Corner of Rectangle 536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38" name="Round Diagonal Corner of Rectangle 537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6.2.2 Revenue</a:t>
            </a:r>
            <a:endParaRPr/>
          </a:p>
        </p:txBody>
      </p:sp>
      <p:pic>
        <p:nvPicPr>
          <p:cNvPr id="539" name="Picture 5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40" name="Picture 5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41" name="灯片编号占位符 5"/>
          <p:cNvSpPr>
            <a:spLocks noGrp="1"/>
          </p:cNvSpPr>
          <p:nvPr>
            <p:ph type="sldNum" idx="12"/>
          </p:nvPr>
        </p:nvSpPr>
        <p:spPr>
          <a:xfrm>
            <a:off x="10621159" y="326713"/>
            <a:ext cx="640509" cy="690603"/>
          </a:xfrm>
        </p:spPr>
        <p:txBody>
          <a:bodyPr/>
          <a:lstStyle/>
          <a:p>
            <a:fld id="{8FC705DF-EB6A-4429-A9CF-8086C29D54D9}" type="slidenum">
              <a:rPr/>
              <a:t>35</a:t>
            </a:fld>
            <a:endParaRPr lang="zh-CN"/>
          </a:p>
        </p:txBody>
      </p:sp>
      <p:sp>
        <p:nvSpPr>
          <p:cNvPr id="542" name="TextBox 541"/>
          <p:cNvSpPr txBox="1"/>
          <p:nvPr/>
        </p:nvSpPr>
        <p:spPr>
          <a:xfrm>
            <a:off x="495128" y="967548"/>
            <a:ext cx="104521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a year's total revenue: </a:t>
            </a:r>
            <a:r>
              <a:rPr lang="en-US">
                <a:solidFill>
                  <a:schemeClr val="accent3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531.742</a:t>
            </a:r>
            <a:r>
              <a:rPr lang="en-US">
                <a:solidFill>
                  <a:schemeClr val="accent1">
                    <a:lumMod val="50000"/>
                    <a:alpha val="100000"/>
                  </a:schemeClr>
                </a:solidFill>
                <a:latin typeface="Calibri"/>
                <a:ea typeface="Calibri"/>
              </a:rPr>
              <a:t> </a:t>
            </a:r>
            <a:r>
              <a:rPr lang="en-US">
                <a:latin typeface="Calibri"/>
                <a:ea typeface="Calibri"/>
              </a:rPr>
              <a:t>billion RMB            50 year's total revenue: </a:t>
            </a:r>
            <a:r>
              <a:rPr lang="en-US">
                <a:solidFill>
                  <a:schemeClr val="accent3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26,587.1</a:t>
            </a:r>
            <a:r>
              <a:rPr lang="en-US">
                <a:latin typeface="Calibri"/>
                <a:ea typeface="Calibri"/>
              </a:rPr>
              <a:t> billion RMB</a:t>
            </a:r>
            <a:endParaRPr/>
          </a:p>
        </p:txBody>
      </p:sp>
      <p:sp>
        <p:nvSpPr>
          <p:cNvPr id="543" name="TextBox 542"/>
          <p:cNvSpPr txBox="1"/>
          <p:nvPr/>
        </p:nvSpPr>
        <p:spPr>
          <a:xfrm>
            <a:off x="7484701" y="6255962"/>
            <a:ext cx="3663950" cy="45085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>
                <a:latin typeface="Calibri"/>
                <a:ea typeface="Calibri"/>
              </a:rPr>
              <a:t>Total net revenue: </a:t>
            </a:r>
            <a:r>
              <a:rPr lang="en-US">
                <a:solidFill>
                  <a:schemeClr val="accent3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9627.1</a:t>
            </a:r>
            <a:r>
              <a:rPr lang="en-US">
                <a:latin typeface="Calibri"/>
                <a:ea typeface="Calibri"/>
              </a:rPr>
              <a:t> billion RMB</a:t>
            </a:r>
            <a:endParaRPr/>
          </a:p>
        </p:txBody>
      </p:sp>
      <p:sp>
        <p:nvSpPr>
          <p:cNvPr id="544" name="TextBox 543"/>
          <p:cNvSpPr txBox="1"/>
          <p:nvPr/>
        </p:nvSpPr>
        <p:spPr>
          <a:xfrm>
            <a:off x="309201" y="6255962"/>
            <a:ext cx="59499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Total cost: </a:t>
            </a:r>
            <a:r>
              <a:rPr lang="en-US">
                <a:solidFill>
                  <a:schemeClr val="accent3">
                    <a:lumMod val="75000"/>
                    <a:alpha val="100000"/>
                  </a:schemeClr>
                </a:solidFill>
                <a:latin typeface="Calibri"/>
                <a:ea typeface="Calibri"/>
              </a:rPr>
              <a:t>16960 </a:t>
            </a:r>
            <a:r>
              <a:rPr lang="en-US">
                <a:latin typeface="Calibri"/>
                <a:ea typeface="Calibri"/>
              </a:rPr>
              <a:t>billion RMB</a:t>
            </a:r>
            <a:endParaRPr/>
          </a:p>
        </p:txBody>
      </p:sp>
      <p:graphicFrame>
        <p:nvGraphicFramePr>
          <p:cNvPr id="545" name="Table 544"/>
          <p:cNvGraphicFramePr/>
          <p:nvPr/>
        </p:nvGraphicFramePr>
        <p:xfrm>
          <a:off x="137429" y="1418398"/>
          <a:ext cx="11124240" cy="51111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5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6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8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8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6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Category</a:t>
                      </a:r>
                      <a:endParaRPr sz="1800" b="1">
                        <a:solidFill>
                          <a:srgbClr val="FFFFFF">
                            <a:alpha val="100000"/>
                          </a:srgbClr>
                        </a:solidFill>
                        <a:latin typeface="默认字体"/>
                        <a:ea typeface="默认字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Agriculture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People-inhabited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>
                            <a:alpha val="10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Transport</a:t>
                      </a:r>
                      <a:endParaRPr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Item</a:t>
                      </a:r>
                      <a:endParaRPr sz="1800">
                        <a:solidFill>
                          <a:srgbClr val="000000">
                            <a:alpha val="100000"/>
                          </a:srgbClr>
                        </a:solidFill>
                        <a:latin typeface="默认字体"/>
                        <a:ea typeface="默认字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crop income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school-tuition fee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cargo movement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travel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live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recreation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entrance fee</a:t>
                      </a:r>
                      <a:endParaRPr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Quantity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392m^2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182500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3500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Unit Cost </a:t>
                      </a:r>
                      <a:endParaRPr/>
                    </a:p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(RMB)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5,000,000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10,000,000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50,000,000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2,000,000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7200">
                <a:tc>
                  <a:txBody>
                    <a:bodyPr/>
                    <a:lstStyle/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Total Cost</a:t>
                      </a:r>
                      <a:endParaRPr/>
                    </a:p>
                    <a:p>
                      <a:pPr marL="0" algn="ctr" defTabSz="914400">
                        <a:lnSpc>
                          <a:spcPct val="130000"/>
                        </a:lnSpc>
                        <a:def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默认字体"/>
                          <a:ea typeface="默认字体"/>
                        </a:defRPr>
                      </a:pPr>
                      <a:r>
                        <a:rPr lang="en-US" sz="1800" b="1">
                          <a:solidFill>
                            <a:schemeClr val="tx1">
                              <a:alpha val="100000"/>
                            </a:schemeClr>
                          </a:solidFill>
                          <a:latin typeface="默认字体"/>
                          <a:ea typeface="默认字体"/>
                        </a:rPr>
                        <a:t>(billion RMB)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0.392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Folded Corner 546"/>
          <p:cNvSpPr/>
          <p:nvPr/>
        </p:nvSpPr>
        <p:spPr>
          <a:xfrm>
            <a:off x="6667500" y="2616200"/>
            <a:ext cx="4635499" cy="2793999"/>
          </a:xfrm>
          <a:prstGeom prst="foldedCorner">
            <a:avLst/>
          </a:prstGeom>
          <a:solidFill>
            <a:schemeClr val="bg1">
              <a:lumMod val="85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2700000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8" name="Round Diagonal Corner of Rectangle 54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49" name="Round Diagonal Corner of Rectangle 548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6.2.2 Revenue</a:t>
            </a:r>
            <a:endParaRPr/>
          </a:p>
        </p:txBody>
      </p:sp>
      <p:pic>
        <p:nvPicPr>
          <p:cNvPr id="550" name="Picture 5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51" name="Picture 5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52" name="灯片编号占位符 5"/>
          <p:cNvSpPr>
            <a:spLocks noGrp="1"/>
          </p:cNvSpPr>
          <p:nvPr>
            <p:ph type="sldNum" idx="12"/>
          </p:nvPr>
        </p:nvSpPr>
        <p:spPr>
          <a:xfrm>
            <a:off x="10621159" y="326713"/>
            <a:ext cx="640509" cy="690603"/>
          </a:xfrm>
        </p:spPr>
        <p:txBody>
          <a:bodyPr/>
          <a:lstStyle/>
          <a:p>
            <a:fld id="{8FC705DF-EB6A-4429-A9CF-8086C29D54D9}" type="slidenum">
              <a:rPr/>
              <a:t>36</a:t>
            </a:fld>
            <a:endParaRPr lang="zh-CN"/>
          </a:p>
        </p:txBody>
      </p:sp>
      <p:sp>
        <p:nvSpPr>
          <p:cNvPr id="553" name="TextBox 552"/>
          <p:cNvSpPr txBox="1"/>
          <p:nvPr/>
        </p:nvSpPr>
        <p:spPr>
          <a:xfrm>
            <a:off x="6816668" y="2589679"/>
            <a:ext cx="4445000" cy="25908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/>
              <a:t>After comprehensive consideration of various factors, We calculated that the space city can achieve a balance between income and expenditure in the eighth year. This table shows the everyear income and expenditure of Space City.</a:t>
            </a:r>
            <a:endParaRPr/>
          </a:p>
        </p:txBody>
      </p:sp>
      <p:pic>
        <p:nvPicPr>
          <p:cNvPr id="554" name="Picture 553"/>
          <p:cNvPicPr>
            <a:picLocks noChangeAspect="1"/>
          </p:cNvPicPr>
          <p:nvPr/>
        </p:nvPicPr>
        <p:blipFill>
          <a:blip r:embed="rId4"/>
          <a:srcRect l="11686" t="12132" r="6035" b="7353"/>
          <a:stretch>
            <a:fillRect/>
          </a:stretch>
        </p:blipFill>
        <p:spPr>
          <a:xfrm>
            <a:off x="137429" y="1735652"/>
            <a:ext cx="6362154" cy="42988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Picture 555"/>
          <p:cNvPicPr>
            <a:picLocks noChangeAspect="1"/>
          </p:cNvPicPr>
          <p:nvPr/>
        </p:nvPicPr>
        <p:blipFill>
          <a:blip r:embed="rId2"/>
          <a:srcRect l="19008" t="8897" r="5992" b="347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57" name="Picture 5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58" name="Picture 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59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37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560" name="TextBox 559"/>
          <p:cNvSpPr txBox="1"/>
          <p:nvPr/>
        </p:nvSpPr>
        <p:spPr>
          <a:xfrm>
            <a:off x="1195522" y="2139156"/>
            <a:ext cx="9906000" cy="2946400"/>
          </a:xfrm>
        </p:spPr>
        <p:txBody>
          <a:bodyPr>
            <a:spAutoFit/>
          </a:bodyPr>
          <a:lstStyle/>
          <a:p>
            <a:pPr lvl="0" algn="ctr"/>
            <a:r>
              <a:rPr lang="en-US" sz="7200" b="1">
                <a:solidFill>
                  <a:schemeClr val="bg1">
                    <a:alpha val="100000"/>
                  </a:schemeClr>
                </a:solidFill>
                <a:effectLst>
                  <a:innerShdw blurRad="76200" dist="50800" dir="10800000">
                    <a:srgbClr val="000000">
                      <a:alpha val="50000"/>
                    </a:srgbClr>
                  </a:innerShdw>
                  <a:reflection stA="52000" endA="300" endPos="60000" dir="5400000" sy="-100000" rotWithShape="0"/>
                </a:effectLst>
                <a:latin typeface="Times New Roman"/>
                <a:ea typeface="Times New Roman"/>
              </a:rPr>
              <a:t>THANKS FOR LISTENING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561"/>
          <p:cNvPicPr>
            <a:picLocks noChangeAspect="1"/>
          </p:cNvPicPr>
          <p:nvPr/>
        </p:nvPicPr>
        <p:blipFill>
          <a:blip r:embed="rId2">
            <a:extLst>
              <a:ext uri="">
                <a14:imgProps xmlns=""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429" y="1289050"/>
            <a:ext cx="3387288" cy="1322210"/>
          </a:xfrm>
          <a:prstGeom prst="rect">
            <a:avLst/>
          </a:prstGeom>
          <a:noFill/>
          <a:ln w="0"/>
        </p:spPr>
      </p:pic>
      <p:pic>
        <p:nvPicPr>
          <p:cNvPr id="563" name="Picture 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3" y="3771900"/>
            <a:ext cx="3735293" cy="3160848"/>
          </a:xfrm>
          <a:prstGeom prst="rect">
            <a:avLst/>
          </a:prstGeom>
        </p:spPr>
      </p:pic>
      <p:sp>
        <p:nvSpPr>
          <p:cNvPr id="564" name="Round Diagonal Corner of Rectangle 563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65" name="Round Diagonal Corner of Rectangle 564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2.1.2 Overall Design</a:t>
            </a:r>
            <a:endParaRPr/>
          </a:p>
        </p:txBody>
      </p:sp>
      <p:pic>
        <p:nvPicPr>
          <p:cNvPr id="566" name="Picture 5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567" name="Picture 5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68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defTabSz="914400">
              <a:lnSpc>
                <a:spcPct val="130000"/>
              </a:lnSpc>
              <a:defRPr sz="1200">
                <a:solidFill>
                  <a:schemeClr val="tx1">
                    <a:tint val="75000"/>
                    <a:alpha val="100000"/>
                  </a:scheme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4</a:t>
            </a:fld>
            <a:endParaRPr lang="zh-CN" sz="1200">
              <a:solidFill>
                <a:schemeClr val="tx1">
                  <a:tint val="75000"/>
                  <a:alpha val="100000"/>
                </a:schemeClr>
              </a:solidFill>
              <a:latin typeface="默认字体"/>
              <a:ea typeface="默认字体"/>
            </a:endParaRPr>
          </a:p>
        </p:txBody>
      </p:sp>
      <p:sp>
        <p:nvSpPr>
          <p:cNvPr id="569" name="Rectangle 568"/>
          <p:cNvSpPr/>
          <p:nvPr/>
        </p:nvSpPr>
        <p:spPr>
          <a:xfrm>
            <a:off x="3784600" y="2298700"/>
            <a:ext cx="1231900" cy="787400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cxnSp>
        <p:nvCxnSpPr>
          <p:cNvPr id="570" name="Straight Arrow Connector 569"/>
          <p:cNvCxnSpPr/>
          <p:nvPr/>
        </p:nvCxnSpPr>
        <p:spPr>
          <a:xfrm>
            <a:off x="1970361" y="2016478"/>
            <a:ext cx="2239057" cy="282222"/>
          </a:xfrm>
          <a:prstGeom prst="straightConnector1">
            <a:avLst/>
          </a:prstGeom>
          <a:ln w="57150">
            <a:solidFill>
              <a:srgbClr val="9BC353">
                <a:alpha val="100000"/>
              </a:srgbClr>
            </a:solidFill>
            <a:prstDash val="solid"/>
            <a:tailEnd type="triangle" w="med" len="med"/>
          </a:ln>
        </p:spPr>
      </p:cxnSp>
      <p:pic>
        <p:nvPicPr>
          <p:cNvPr id="571" name="Picture 5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917" y="904649"/>
            <a:ext cx="8951258" cy="4112526"/>
          </a:xfrm>
          <a:prstGeom prst="rect">
            <a:avLst/>
          </a:prstGeom>
        </p:spPr>
      </p:pic>
      <p:cxnSp>
        <p:nvCxnSpPr>
          <p:cNvPr id="573" name="Straight Arrow Connector 572"/>
          <p:cNvCxnSpPr/>
          <p:nvPr/>
        </p:nvCxnSpPr>
        <p:spPr>
          <a:xfrm>
            <a:off x="715744" y="2235198"/>
            <a:ext cx="1143332" cy="171798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574" name="TextBox 573"/>
          <p:cNvSpPr txBox="1"/>
          <p:nvPr/>
        </p:nvSpPr>
        <p:spPr>
          <a:xfrm>
            <a:off x="4314180" y="5053461"/>
            <a:ext cx="5549900" cy="1168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sz="1800">
                <a:solidFill>
                  <a:srgbClr val="000000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Calibri"/>
                <a:ea typeface="Calibri"/>
              </a:rPr>
              <a:t>Using partitions, the air bag is divided into many parts to increase the safety of the space city. And nitrogen is injected to reduce the pressure on the airbag material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标题 1"/>
          <p:cNvSpPr>
            <a:spLocks noGrp="1"/>
          </p:cNvSpPr>
          <p:nvPr>
            <p:ph type="ctrTitle"/>
          </p:nvPr>
        </p:nvSpPr>
        <p:spPr>
          <a:xfrm>
            <a:off x="7409155" y="1800329"/>
            <a:ext cx="4286459" cy="1371599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  <a:buNone/>
            </a:pPr>
            <a:r>
              <a:rPr lang="en-US" sz="2677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S</a:t>
            </a:r>
            <a:r>
              <a:rPr sz="2677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tage 2</a:t>
            </a:r>
            <a:endParaRPr/>
          </a:p>
          <a:p>
            <a:pPr marL="457200" indent="-45720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Build up the upper and downside S</a:t>
            </a:r>
            <a:r>
              <a:rPr sz="2000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paceports</a:t>
            </a:r>
            <a:endParaRPr/>
          </a:p>
          <a:p>
            <a:pPr marL="457200" indent="-45720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Initiate central</a:t>
            </a:r>
            <a:r>
              <a:rPr sz="2000" b="1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 transportation networks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 </a:t>
            </a:r>
            <a:endParaRPr/>
          </a:p>
        </p:txBody>
      </p:sp>
      <p:sp>
        <p:nvSpPr>
          <p:cNvPr id="577" name="Round Diagonal Corner of Rectangle 576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78" name="Round Diagonal Corner of Rectangle 577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2.2.1 Construction Sequence</a:t>
            </a:r>
            <a:endParaRPr/>
          </a:p>
        </p:txBody>
      </p:sp>
      <p:pic>
        <p:nvPicPr>
          <p:cNvPr id="579" name="Picture 5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6"/>
            <a:ext cx="1058093" cy="821505"/>
          </a:xfrm>
          <a:prstGeom prst="rect">
            <a:avLst/>
          </a:prstGeom>
        </p:spPr>
      </p:pic>
      <p:pic>
        <p:nvPicPr>
          <p:cNvPr id="580" name="Picture 5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sp>
        <p:nvSpPr>
          <p:cNvPr id="581" name="TextBox 580"/>
          <p:cNvSpPr txBox="1"/>
          <p:nvPr/>
        </p:nvSpPr>
        <p:spPr>
          <a:xfrm>
            <a:off x="3808686" y="1235179"/>
            <a:ext cx="3702050" cy="2286000"/>
          </a:xfr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Stage1: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Set up r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igid gas balloons 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Construct S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caffolds and Propellers to stablize the structure</a:t>
            </a:r>
            <a:endParaRPr/>
          </a:p>
        </p:txBody>
      </p:sp>
      <p:pic>
        <p:nvPicPr>
          <p:cNvPr id="582" name="Picture 5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937" y="3405601"/>
            <a:ext cx="3513030" cy="1932707"/>
          </a:xfrm>
          <a:prstGeom prst="rect">
            <a:avLst/>
          </a:prstGeom>
        </p:spPr>
      </p:pic>
      <p:sp>
        <p:nvSpPr>
          <p:cNvPr id="583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5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252686" y="1242558"/>
            <a:ext cx="3556000" cy="40957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 b="1"/>
              <a:t>The overall introduction</a:t>
            </a:r>
            <a:endParaRPr/>
          </a:p>
          <a:p>
            <a:endParaRPr lang="en-US" sz="2000" b="1"/>
          </a:p>
          <a:p>
            <a:pPr marL="285750" indent="-285750">
              <a:buFont typeface="Arial" charset="0"/>
              <a:buChar char="•"/>
            </a:pPr>
            <a:r>
              <a:rPr lang="en-US" b="1"/>
              <a:t>With regards to convenience and safety, we decides to </a:t>
            </a:r>
            <a:endParaRPr/>
          </a:p>
          <a:p>
            <a:pPr marL="285750" indent="-285750">
              <a:buFont typeface="Arial" charset="0"/>
              <a:buChar char="•"/>
            </a:pPr>
            <a:endParaRPr lang="en-US" b="1"/>
          </a:p>
          <a:p>
            <a:pPr marL="342900" indent="-342900">
              <a:buAutoNum type="arabicPeriod"/>
            </a:pPr>
            <a:r>
              <a:rPr lang="en-US" b="1"/>
              <a:t>Start with stablizing the general structure</a:t>
            </a:r>
            <a:endParaRPr/>
          </a:p>
          <a:p>
            <a:pPr marL="342900" indent="-342900">
              <a:buAutoNum type="arabicPeriod"/>
            </a:pPr>
            <a:r>
              <a:rPr lang="en-US" b="1"/>
              <a:t>Then construct the main sections of the city </a:t>
            </a:r>
            <a:endParaRPr/>
          </a:p>
          <a:p>
            <a:pPr marL="342900" indent="-342900">
              <a:buAutoNum type="arabicPeriod"/>
            </a:pPr>
            <a:r>
              <a:rPr lang="en-US" b="1"/>
              <a:t>Eventually the detailed parts.</a:t>
            </a:r>
            <a:endParaRPr/>
          </a:p>
        </p:txBody>
      </p:sp>
      <p:pic>
        <p:nvPicPr>
          <p:cNvPr id="585" name="Picture 5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967" y="4547279"/>
            <a:ext cx="3906135" cy="2345646"/>
          </a:xfrm>
          <a:prstGeom prst="rect">
            <a:avLst/>
          </a:prstGeom>
        </p:spPr>
      </p:pic>
      <p:pic>
        <p:nvPicPr>
          <p:cNvPr id="586" name="Picture 5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651" y="5361707"/>
            <a:ext cx="4777316" cy="1177205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587" name="Picture 5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221" y="3063978"/>
            <a:ext cx="2739627" cy="1569433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 Diagonal Corner of Rectangle 588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590" name="Round Diagonal Corner of Rectangle 589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2.2.2 Construction Sequence</a:t>
            </a:r>
            <a:endParaRPr/>
          </a:p>
        </p:txBody>
      </p:sp>
      <p:pic>
        <p:nvPicPr>
          <p:cNvPr id="591" name="Picture 5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sp>
        <p:nvSpPr>
          <p:cNvPr id="592" name="TextBox 591"/>
          <p:cNvSpPr txBox="1"/>
          <p:nvPr/>
        </p:nvSpPr>
        <p:spPr>
          <a:xfrm>
            <a:off x="137429" y="3795713"/>
            <a:ext cx="4895901" cy="2743200"/>
          </a:xfr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    </a:t>
            </a:r>
            <a:r>
              <a:rPr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Stage4:</a:t>
            </a:r>
            <a:endParaRPr/>
          </a:p>
          <a:p>
            <a:pPr marL="343789" indent="-342011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Develop the complete</a:t>
            </a:r>
            <a:endParaRPr/>
          </a:p>
          <a:p>
            <a:pPr marL="1778" indent="0" algn="l" defTabSz="91440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transportation system</a:t>
            </a:r>
            <a:endParaRPr/>
          </a:p>
          <a:p>
            <a:pPr marL="343789" indent="-342011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Attach the solar panels outside</a:t>
            </a:r>
            <a:endParaRPr/>
          </a:p>
          <a:p>
            <a:pPr marL="1778" indent="0" algn="l" defTabSz="91440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the city with the sequence from</a:t>
            </a:r>
            <a:endParaRPr/>
          </a:p>
          <a:p>
            <a:pPr marL="1778" indent="0" algn="l" defTabSz="91440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 the inner part to the outside</a:t>
            </a:r>
            <a:endParaRPr/>
          </a:p>
        </p:txBody>
      </p:sp>
      <p:sp>
        <p:nvSpPr>
          <p:cNvPr id="593" name="TextBox 592"/>
          <p:cNvSpPr txBox="1"/>
          <p:nvPr/>
        </p:nvSpPr>
        <p:spPr>
          <a:xfrm>
            <a:off x="4467738" y="4036378"/>
            <a:ext cx="3086100" cy="1828800"/>
          </a:xfr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</a:pPr>
            <a:r>
              <a:rPr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Stage5:</a:t>
            </a:r>
            <a:endParaRPr sz="1800">
              <a:solidFill>
                <a:schemeClr val="tx1">
                  <a:alpha val="100000"/>
                </a:schemeClr>
              </a:solidFill>
              <a:latin typeface="默认字体"/>
              <a:ea typeface="默认字体"/>
            </a:endParaRPr>
          </a:p>
          <a:p>
            <a:pPr marL="1778" lvl="0" indent="0" algn="l" defTabSz="91440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Finally, construct detailed areas like the a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ntennas and set up </a:t>
            </a: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Internal facilities</a:t>
            </a:r>
            <a:endParaRPr/>
          </a:p>
        </p:txBody>
      </p:sp>
      <p:sp>
        <p:nvSpPr>
          <p:cNvPr id="594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6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pic>
        <p:nvPicPr>
          <p:cNvPr id="595" name="Picture 5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4" y="-82052"/>
            <a:ext cx="1172467" cy="990599"/>
          </a:xfrm>
          <a:prstGeom prst="rect">
            <a:avLst/>
          </a:prstGeom>
        </p:spPr>
      </p:pic>
      <p:sp>
        <p:nvSpPr>
          <p:cNvPr id="596" name="TextBox 595"/>
          <p:cNvSpPr txBox="1"/>
          <p:nvPr/>
        </p:nvSpPr>
        <p:spPr>
          <a:xfrm>
            <a:off x="240666" y="1276971"/>
            <a:ext cx="3282950" cy="228600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sz="24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Stage3:</a:t>
            </a:r>
            <a:endParaRPr/>
          </a:p>
          <a:p>
            <a:pPr marL="342900" indent="-342900" algn="l" defTabSz="914400">
              <a:lnSpc>
                <a:spcPct val="150000"/>
              </a:lnSpc>
              <a:buFont typeface="Arial" charset="0"/>
              <a:buChar char="•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Build the m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ain bodies</a:t>
            </a:r>
            <a:endParaRPr/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ndustrial area</a:t>
            </a:r>
            <a:endParaRPr/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R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esidential area</a:t>
            </a:r>
            <a:endParaRPr/>
          </a:p>
          <a:p>
            <a:pPr marL="457200" indent="-457200" algn="l" defTabSz="914400">
              <a:lnSpc>
                <a:spcPct val="150000"/>
              </a:lnSpc>
              <a:buAutoNum type="arabicPeriod"/>
            </a:pPr>
            <a:r>
              <a:rPr lang="en-US"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A</a:t>
            </a:r>
            <a:r>
              <a:rPr sz="2000" b="1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gricultural area</a:t>
            </a:r>
            <a:endParaRPr/>
          </a:p>
        </p:txBody>
      </p:sp>
      <p:pic>
        <p:nvPicPr>
          <p:cNvPr id="597" name="Picture 5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616" y="3960178"/>
            <a:ext cx="4256088" cy="252944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598" name="Picture 5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463" y="1227689"/>
            <a:ext cx="6097052" cy="2384563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标题 1"/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pPr>
              <a:buNone/>
            </a:pPr>
            <a:endParaRPr lang="zh-CN">
              <a:latin typeface="Calibri"/>
              <a:ea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</a:endParaRPr>
          </a:p>
        </p:txBody>
      </p:sp>
      <p:sp>
        <p:nvSpPr>
          <p:cNvPr id="601" name="Round Diagonal Corner of Rectangle 600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602" name="Round Diagonal Corner of Rectangle 601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2.3.1 Water Resource Collection  Airships</a:t>
            </a:r>
            <a:endParaRPr/>
          </a:p>
        </p:txBody>
      </p:sp>
      <p:pic>
        <p:nvPicPr>
          <p:cNvPr id="603" name="Picture 6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604" name="Picture 6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605" name="Picture 6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86" y="1609641"/>
            <a:ext cx="6200429" cy="1646321"/>
          </a:xfrm>
          <a:prstGeom prst="rect">
            <a:avLst/>
          </a:prstGeom>
        </p:spPr>
      </p:pic>
      <p:sp>
        <p:nvSpPr>
          <p:cNvPr id="606" name="TextBox 605"/>
          <p:cNvSpPr txBox="1"/>
          <p:nvPr/>
        </p:nvSpPr>
        <p:spPr>
          <a:xfrm>
            <a:off x="5854700" y="3553278"/>
            <a:ext cx="3683000" cy="2863850"/>
          </a:xfrm>
        </p:spPr>
        <p:txBody>
          <a:bodyPr>
            <a:spAutoFit/>
          </a:bodyPr>
          <a:lstStyle/>
          <a:p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Cabin Wall Thickness: 5cm</a:t>
            </a:r>
            <a:endParaRPr/>
          </a:p>
          <a:p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L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ength: 100m</a:t>
            </a:r>
            <a:endParaRPr/>
          </a:p>
          <a:p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W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idth &amp; Height: 30m</a:t>
            </a:r>
            <a:endParaRPr/>
          </a:p>
          <a:p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W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eight (Empty)</a:t>
            </a:r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: 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84.47t</a:t>
            </a:r>
            <a:endParaRPr/>
          </a:p>
          <a:p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V</a:t>
            </a:r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olume：70716.8m³</a:t>
            </a:r>
            <a:endParaRPr/>
          </a:p>
          <a:p>
            <a:r>
              <a:rPr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Buoyancy Yield：134t</a:t>
            </a:r>
            <a:endParaRPr/>
          </a:p>
          <a:p>
            <a:r>
              <a:rPr sz="2000">
                <a:solidFill>
                  <a:schemeClr val="accent3">
                    <a:alpha val="100000"/>
                  </a:schemeClr>
                </a:solidFill>
                <a:latin typeface="Calibri"/>
                <a:ea typeface="Calibri"/>
              </a:rPr>
              <a:t>Injectable Water Mass：15.24t</a:t>
            </a:r>
            <a:endParaRPr/>
          </a:p>
        </p:txBody>
      </p:sp>
      <p:pic>
        <p:nvPicPr>
          <p:cNvPr id="607" name="Picture 6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67" y="1411016"/>
            <a:ext cx="3442708" cy="4667250"/>
          </a:xfrm>
          <a:prstGeom prst="rect">
            <a:avLst/>
          </a:prstGeom>
        </p:spPr>
      </p:pic>
      <p:sp>
        <p:nvSpPr>
          <p:cNvPr id="608" name="TextBox 607"/>
          <p:cNvSpPr txBox="1"/>
          <p:nvPr/>
        </p:nvSpPr>
        <p:spPr>
          <a:xfrm>
            <a:off x="221455" y="6049963"/>
            <a:ext cx="54864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(Water-Absorbent Material: </a:t>
            </a:r>
            <a:r>
              <a:rPr lang="en-US" sz="2000">
                <a:solidFill>
                  <a:schemeClr val="accent3">
                    <a:alpha val="100000"/>
                  </a:schemeClr>
                </a:solidFill>
                <a:latin typeface="Calibri"/>
                <a:ea typeface="Calibri"/>
              </a:rPr>
              <a:t>Aerogel</a:t>
            </a:r>
            <a:r>
              <a:rPr lang="en-US" sz="2000">
                <a:solidFill>
                  <a:schemeClr val="tx1">
                    <a:alpha val="100000"/>
                  </a:schemeClr>
                </a:solidFill>
                <a:latin typeface="Calibri"/>
                <a:ea typeface="Calibri"/>
              </a:rPr>
              <a:t>)</a:t>
            </a:r>
            <a:endParaRPr/>
          </a:p>
        </p:txBody>
      </p:sp>
      <p:cxnSp>
        <p:nvCxnSpPr>
          <p:cNvPr id="609" name="Straight Arrow Connector 608"/>
          <p:cNvCxnSpPr/>
          <p:nvPr/>
        </p:nvCxnSpPr>
        <p:spPr>
          <a:xfrm>
            <a:off x="4662841" y="1404007"/>
            <a:ext cx="6172317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610" name="TextBox 609"/>
          <p:cNvSpPr txBox="1"/>
          <p:nvPr/>
        </p:nvSpPr>
        <p:spPr>
          <a:xfrm>
            <a:off x="7245350" y="992804"/>
            <a:ext cx="17780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100m</a:t>
            </a:r>
            <a:endParaRPr/>
          </a:p>
        </p:txBody>
      </p:sp>
      <p:cxnSp>
        <p:nvCxnSpPr>
          <p:cNvPr id="611" name="Straight Arrow Connector 610"/>
          <p:cNvCxnSpPr/>
          <p:nvPr/>
        </p:nvCxnSpPr>
        <p:spPr>
          <a:xfrm flipV="1">
            <a:off x="10971317" y="1609641"/>
            <a:ext cx="0" cy="165141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612" name="TextBox 611"/>
          <p:cNvSpPr txBox="1"/>
          <p:nvPr/>
        </p:nvSpPr>
        <p:spPr>
          <a:xfrm>
            <a:off x="10976519" y="2207377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ea typeface="Calibri"/>
              </a:rPr>
              <a:t>30m</a:t>
            </a:r>
            <a:endParaRPr/>
          </a:p>
        </p:txBody>
      </p:sp>
      <p:cxnSp>
        <p:nvCxnSpPr>
          <p:cNvPr id="613" name="Straight Arrow Connector 612"/>
          <p:cNvCxnSpPr/>
          <p:nvPr/>
        </p:nvCxnSpPr>
        <p:spPr>
          <a:xfrm>
            <a:off x="958941" y="1357929"/>
            <a:ext cx="2719267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614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7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  <p:sp>
        <p:nvSpPr>
          <p:cNvPr id="615" name="TextBox 614"/>
          <p:cNvSpPr txBox="1"/>
          <p:nvPr/>
        </p:nvSpPr>
        <p:spPr>
          <a:xfrm>
            <a:off x="1970361" y="922066"/>
            <a:ext cx="1778000" cy="4889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sz="2000">
                <a:latin typeface="Calibri"/>
                <a:ea typeface="Calibri"/>
              </a:rPr>
              <a:t>30m</a:t>
            </a:r>
            <a:endParaRPr/>
          </a:p>
        </p:txBody>
      </p:sp>
      <p:cxnSp>
        <p:nvCxnSpPr>
          <p:cNvPr id="616" name="Straight Arrow Connector 615"/>
          <p:cNvCxnSpPr/>
          <p:nvPr/>
        </p:nvCxnSpPr>
        <p:spPr>
          <a:xfrm flipH="1">
            <a:off x="10792023" y="3261060"/>
            <a:ext cx="3585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17" name="Straight Arrow Connector 616"/>
          <p:cNvCxnSpPr/>
          <p:nvPr/>
        </p:nvCxnSpPr>
        <p:spPr>
          <a:xfrm flipH="1">
            <a:off x="10792023" y="1604544"/>
            <a:ext cx="3585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18" name="Straight Arrow Connector 617"/>
          <p:cNvCxnSpPr/>
          <p:nvPr/>
        </p:nvCxnSpPr>
        <p:spPr>
          <a:xfrm>
            <a:off x="4651386" y="1283232"/>
            <a:ext cx="0" cy="25567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19" name="Straight Arrow Connector 618"/>
          <p:cNvCxnSpPr/>
          <p:nvPr/>
        </p:nvCxnSpPr>
        <p:spPr>
          <a:xfrm>
            <a:off x="10835158" y="1276171"/>
            <a:ext cx="0" cy="25567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20" name="Straight Arrow Connector 619"/>
          <p:cNvCxnSpPr/>
          <p:nvPr/>
        </p:nvCxnSpPr>
        <p:spPr>
          <a:xfrm>
            <a:off x="3678208" y="1226082"/>
            <a:ext cx="0" cy="25567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21" name="Straight Arrow Connector 620"/>
          <p:cNvCxnSpPr/>
          <p:nvPr/>
        </p:nvCxnSpPr>
        <p:spPr>
          <a:xfrm>
            <a:off x="958941" y="1226082"/>
            <a:ext cx="0" cy="255672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sp>
        <p:nvSpPr>
          <p:cNvPr id="622" name="Oval 621"/>
          <p:cNvSpPr/>
          <p:nvPr/>
        </p:nvSpPr>
        <p:spPr>
          <a:xfrm>
            <a:off x="8137525" y="2451852"/>
            <a:ext cx="224522" cy="2254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3" name="Rounded Rectangle 622"/>
          <p:cNvSpPr/>
          <p:nvPr/>
        </p:nvSpPr>
        <p:spPr>
          <a:xfrm>
            <a:off x="7699539" y="2564492"/>
            <a:ext cx="1301432" cy="469899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4" name="Rectangle 623"/>
          <p:cNvSpPr/>
          <p:nvPr/>
        </p:nvSpPr>
        <p:spPr>
          <a:xfrm>
            <a:off x="6594627" y="2455636"/>
            <a:ext cx="1637995" cy="10885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625" name="Rectangle 624"/>
          <p:cNvSpPr/>
          <p:nvPr/>
        </p:nvSpPr>
        <p:spPr>
          <a:xfrm rot="1380000">
            <a:off x="6444145" y="2647917"/>
            <a:ext cx="1141000" cy="10885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626" name="Oval 625"/>
          <p:cNvSpPr/>
          <p:nvPr/>
        </p:nvSpPr>
        <p:spPr>
          <a:xfrm>
            <a:off x="6250517" y="2292350"/>
            <a:ext cx="435428" cy="435428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7" name="Rectangle 626"/>
          <p:cNvSpPr/>
          <p:nvPr/>
        </p:nvSpPr>
        <p:spPr>
          <a:xfrm>
            <a:off x="7341810" y="2806095"/>
            <a:ext cx="272142" cy="296333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628" name="TextBox 627"/>
          <p:cNvSpPr txBox="1"/>
          <p:nvPr/>
        </p:nvSpPr>
        <p:spPr>
          <a:xfrm>
            <a:off x="6594627" y="3102428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Water Intake</a:t>
            </a:r>
            <a:endParaRPr/>
          </a:p>
        </p:txBody>
      </p:sp>
      <p:sp>
        <p:nvSpPr>
          <p:cNvPr id="629" name="TextBox 628"/>
          <p:cNvSpPr txBox="1"/>
          <p:nvPr/>
        </p:nvSpPr>
        <p:spPr>
          <a:xfrm>
            <a:off x="5796945" y="1622754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Pressurize</a:t>
            </a:r>
            <a:endParaRPr/>
          </a:p>
        </p:txBody>
      </p:sp>
      <p:sp>
        <p:nvSpPr>
          <p:cNvPr id="630" name="TextBox 629"/>
          <p:cNvSpPr txBox="1"/>
          <p:nvPr/>
        </p:nvSpPr>
        <p:spPr>
          <a:xfrm>
            <a:off x="7699539" y="1611312"/>
            <a:ext cx="177800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/>
              <a:t>Water Tank</a:t>
            </a:r>
            <a:endParaRPr/>
          </a:p>
        </p:txBody>
      </p:sp>
      <p:cxnSp>
        <p:nvCxnSpPr>
          <p:cNvPr id="631" name="Straight Arrow Connector 630"/>
          <p:cNvCxnSpPr/>
          <p:nvPr/>
        </p:nvCxnSpPr>
        <p:spPr>
          <a:xfrm flipV="1">
            <a:off x="8659628" y="2029866"/>
            <a:ext cx="0" cy="81138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  <p:cxnSp>
        <p:nvCxnSpPr>
          <p:cNvPr id="632" name="Straight Arrow Connector 631"/>
          <p:cNvCxnSpPr/>
          <p:nvPr/>
        </p:nvCxnSpPr>
        <p:spPr>
          <a:xfrm flipH="1" flipV="1">
            <a:off x="6347939" y="2023637"/>
            <a:ext cx="97692" cy="44992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ound Diagonal Corner of Rectangle 633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635" name="Round Diagonal Corner of Rectangle 634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r"/>
            <a:r>
              <a:rPr lang="en-US" sz="2800" b="1">
                <a:latin typeface="Calibri"/>
                <a:ea typeface="Calibri"/>
              </a:rPr>
              <a:t>2.3.2 Water Resource Collection Airships</a:t>
            </a:r>
            <a:endParaRPr/>
          </a:p>
        </p:txBody>
      </p:sp>
      <p:pic>
        <p:nvPicPr>
          <p:cNvPr id="636" name="Picture 6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pic>
        <p:nvPicPr>
          <p:cNvPr id="637" name="Picture 6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grpSp>
        <p:nvGrpSpPr>
          <p:cNvPr id="638" name="Group 637"/>
          <p:cNvGrpSpPr/>
          <p:nvPr/>
        </p:nvGrpSpPr>
        <p:grpSpPr>
          <a:xfrm>
            <a:off x="1115077" y="1998996"/>
            <a:ext cx="9748089" cy="4859004"/>
            <a:chOff x="69182" y="1187620"/>
            <a:chExt cx="8085995" cy="5368113"/>
          </a:xfrm>
        </p:grpSpPr>
        <p:sp>
          <p:nvSpPr>
            <p:cNvPr id="639" name="灯片编号占位符 5"/>
            <p:cNvSpPr txBox="1">
              <a:spLocks noGrp="1"/>
            </p:cNvSpPr>
            <p:nvPr/>
          </p:nvSpPr>
          <p:spPr>
            <a:xfrm>
              <a:off x="5834204" y="5946870"/>
              <a:ext cx="1851520" cy="336198"/>
            </a:xfrm>
            <a:prstGeom prst="rect">
              <a:avLst/>
            </a:prstGeom>
            <a:ln/>
          </p:spPr>
          <p:txBody>
            <a:bodyPr vert="horz" lIns="91440" tIns="45720" rIns="91440" bIns="45720" anchor="ctr"/>
            <a:lstStyle>
              <a:lvl1pPr marL="0" lvl="0" algn="r" defTabSz="914400">
                <a:lnSpc>
                  <a:spcPct val="130000"/>
                </a:lnSpc>
                <a:defRPr sz="1200" kern="1200">
                  <a:solidFill>
                    <a:srgbClr val="898989"/>
                  </a:solidFill>
                  <a:latin typeface="默认字体"/>
                  <a:ea typeface="默认字体"/>
                </a:defRPr>
              </a:lvl1pPr>
              <a:lvl2pPr marL="457200" lvl="1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2pPr>
              <a:lvl3pPr marL="914400" lvl="2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3pPr>
              <a:lvl4pPr marL="1371600" lvl="3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4pPr>
              <a:lvl5pPr marL="1828800" lvl="4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5pPr>
              <a:lvl6pPr marL="2286000" lvl="5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6pPr>
              <a:lvl7pPr marL="2743200" lvl="6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7pPr>
              <a:lvl8pPr marL="3200400" lvl="7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8pPr>
              <a:lvl9pPr marL="3657600" lvl="8" algn="l" defTabSz="914400">
                <a:lnSpc>
                  <a:spcPct val="130000"/>
                </a:lnSpc>
                <a:defRPr sz="1800" kern="1200">
                  <a:solidFill>
                    <a:srgbClr val="000000"/>
                  </a:solidFill>
                  <a:latin typeface="默认字体"/>
                  <a:ea typeface="默认字体"/>
                </a:defRPr>
              </a:lvl9pPr>
            </a:lstStyle>
            <a:p>
              <a:pPr marL="0" lvl="0" indent="0" algn="r" defTabSz="914400">
                <a:lnSpc>
                  <a:spcPct val="130000"/>
                </a:lnSpc>
                <a:defRPr sz="1200">
                  <a:solidFill>
                    <a:srgbClr val="898989">
                      <a:alpha val="100000"/>
                    </a:srgbClr>
                  </a:solidFill>
                  <a:latin typeface="Calibri"/>
                  <a:ea typeface="Calibri"/>
                </a:defRPr>
              </a:pPr>
              <a:fld id="{8FC705DF-EB6A-4429-A9CF-8086C29D54D9}" type="slidenum">
                <a:rPr/>
                <a:t>8</a:t>
              </a:fld>
              <a:endParaRPr lang="zh-CN" sz="1200">
                <a:solidFill>
                  <a:srgbClr val="898989">
                    <a:alpha val="100000"/>
                  </a:srgbClr>
                </a:solidFill>
                <a:latin typeface="默认字体"/>
                <a:ea typeface="默认字体"/>
              </a:endParaRPr>
            </a:p>
          </p:txBody>
        </p:sp>
        <p:sp>
          <p:nvSpPr>
            <p:cNvPr id="640" name="Rounded Rectangle 639"/>
            <p:cNvSpPr/>
            <p:nvPr/>
          </p:nvSpPr>
          <p:spPr>
            <a:xfrm>
              <a:off x="122037" y="1187620"/>
              <a:ext cx="1920245" cy="130837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cxnSp>
          <p:nvCxnSpPr>
            <p:cNvPr id="641" name="Straight Arrow Connector 640"/>
            <p:cNvCxnSpPr>
              <a:stCxn id="642" idx="3"/>
            </p:cNvCxnSpPr>
            <p:nvPr/>
          </p:nvCxnSpPr>
          <p:spPr>
            <a:xfrm flipV="1">
              <a:off x="2088640" y="1813399"/>
              <a:ext cx="746771" cy="101574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43" name="Rectangle 642"/>
            <p:cNvSpPr/>
            <p:nvPr/>
          </p:nvSpPr>
          <p:spPr>
            <a:xfrm>
              <a:off x="2928002" y="1260548"/>
              <a:ext cx="2170416" cy="117863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44" name="TextBox 643"/>
            <p:cNvSpPr txBox="1"/>
            <p:nvPr/>
          </p:nvSpPr>
          <p:spPr>
            <a:xfrm>
              <a:off x="2928002" y="1333950"/>
              <a:ext cx="2201105" cy="1162049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Leaving the port and injecting CO2 to sink</a:t>
              </a:r>
              <a:r>
                <a:rPr lang="en-US" sz="1800"/>
                <a:t>  </a:t>
              </a:r>
              <a:endParaRPr/>
            </a:p>
          </p:txBody>
        </p:sp>
        <p:cxnSp>
          <p:nvCxnSpPr>
            <p:cNvPr id="645" name="Straight Arrow Connector 644"/>
            <p:cNvCxnSpPr/>
            <p:nvPr/>
          </p:nvCxnSpPr>
          <p:spPr>
            <a:xfrm>
              <a:off x="5237727" y="1813399"/>
              <a:ext cx="903951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46" name="Rectangle 645"/>
            <p:cNvSpPr/>
            <p:nvPr/>
          </p:nvSpPr>
          <p:spPr>
            <a:xfrm>
              <a:off x="6184955" y="1260548"/>
              <a:ext cx="1918241" cy="117863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47" name="TextBox 646"/>
            <p:cNvSpPr txBox="1"/>
            <p:nvPr/>
          </p:nvSpPr>
          <p:spPr>
            <a:xfrm>
              <a:off x="6184956" y="1187620"/>
              <a:ext cx="1920251" cy="151764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 Sink to 5km and search for the target  location</a:t>
              </a:r>
              <a:endParaRPr/>
            </a:p>
          </p:txBody>
        </p:sp>
        <p:cxnSp>
          <p:nvCxnSpPr>
            <p:cNvPr id="648" name="Straight Arrow Connector 647"/>
            <p:cNvCxnSpPr/>
            <p:nvPr/>
          </p:nvCxnSpPr>
          <p:spPr>
            <a:xfrm flipH="1">
              <a:off x="7075011" y="2705268"/>
              <a:ext cx="35359" cy="443304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49" name="Rectangle 648"/>
            <p:cNvSpPr/>
            <p:nvPr/>
          </p:nvSpPr>
          <p:spPr>
            <a:xfrm>
              <a:off x="6234939" y="3139231"/>
              <a:ext cx="1918241" cy="117570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50" name="TextBox 649"/>
            <p:cNvSpPr txBox="1"/>
            <p:nvPr/>
          </p:nvSpPr>
          <p:spPr>
            <a:xfrm>
              <a:off x="6234939" y="3323860"/>
              <a:ext cx="1920239" cy="80645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 Floating at the target altitude</a:t>
              </a:r>
              <a:endParaRPr/>
            </a:p>
          </p:txBody>
        </p:sp>
        <p:cxnSp>
          <p:nvCxnSpPr>
            <p:cNvPr id="651" name="Straight Arrow Connector 650"/>
            <p:cNvCxnSpPr/>
            <p:nvPr/>
          </p:nvCxnSpPr>
          <p:spPr>
            <a:xfrm flipH="1">
              <a:off x="2256962" y="3926174"/>
              <a:ext cx="612503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cxnSp>
          <p:nvCxnSpPr>
            <p:cNvPr id="652" name="Straight Arrow Connector 651"/>
            <p:cNvCxnSpPr/>
            <p:nvPr/>
          </p:nvCxnSpPr>
          <p:spPr>
            <a:xfrm flipH="1">
              <a:off x="5198466" y="3856019"/>
              <a:ext cx="833585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53" name="Rectangle 652"/>
            <p:cNvSpPr/>
            <p:nvPr/>
          </p:nvSpPr>
          <p:spPr>
            <a:xfrm>
              <a:off x="2906841" y="3129682"/>
              <a:ext cx="2210148" cy="11786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54" name="TextBox 653"/>
            <p:cNvSpPr txBox="1"/>
            <p:nvPr/>
          </p:nvSpPr>
          <p:spPr>
            <a:xfrm>
              <a:off x="3107307" y="3306820"/>
              <a:ext cx="1809216" cy="89094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Filling the water tank</a:t>
              </a:r>
              <a:r>
                <a:rPr lang="en-US" sz="1200"/>
                <a:t>	</a:t>
              </a:r>
              <a:endParaRPr/>
            </a:p>
          </p:txBody>
        </p:sp>
        <p:sp>
          <p:nvSpPr>
            <p:cNvPr id="655" name="TextBox 654"/>
            <p:cNvSpPr txBox="1"/>
            <p:nvPr/>
          </p:nvSpPr>
          <p:spPr>
            <a:xfrm>
              <a:off x="69182" y="3273560"/>
              <a:ext cx="2210117" cy="80644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Steam condenses into water</a:t>
              </a:r>
              <a:endParaRPr/>
            </a:p>
          </p:txBody>
        </p:sp>
        <p:cxnSp>
          <p:nvCxnSpPr>
            <p:cNvPr id="656" name="Straight Arrow Connector 655"/>
            <p:cNvCxnSpPr/>
            <p:nvPr/>
          </p:nvCxnSpPr>
          <p:spPr>
            <a:xfrm>
              <a:off x="859401" y="4348219"/>
              <a:ext cx="0" cy="862473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57" name="Rectangle 656"/>
            <p:cNvSpPr/>
            <p:nvPr/>
          </p:nvSpPr>
          <p:spPr>
            <a:xfrm>
              <a:off x="122037" y="5218538"/>
              <a:ext cx="1380068" cy="111056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58" name="TextBox 657"/>
            <p:cNvSpPr txBox="1"/>
            <p:nvPr/>
          </p:nvSpPr>
          <p:spPr>
            <a:xfrm>
              <a:off x="213906" y="5427486"/>
              <a:ext cx="1384671" cy="806449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Collecting steam</a:t>
              </a:r>
              <a:endParaRPr/>
            </a:p>
          </p:txBody>
        </p:sp>
        <p:cxnSp>
          <p:nvCxnSpPr>
            <p:cNvPr id="659" name="Straight Arrow Connector 658"/>
            <p:cNvCxnSpPr/>
            <p:nvPr/>
          </p:nvCxnSpPr>
          <p:spPr>
            <a:xfrm>
              <a:off x="1625755" y="5830710"/>
              <a:ext cx="848341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60" name="Rectangle 659"/>
            <p:cNvSpPr/>
            <p:nvPr/>
          </p:nvSpPr>
          <p:spPr>
            <a:xfrm>
              <a:off x="2597745" y="5241626"/>
              <a:ext cx="2140820" cy="111056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61" name="TextBox 660"/>
            <p:cNvSpPr txBox="1"/>
            <p:nvPr/>
          </p:nvSpPr>
          <p:spPr>
            <a:xfrm>
              <a:off x="2694216" y="5476619"/>
              <a:ext cx="2044349" cy="806449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Discharging all CO2</a:t>
              </a:r>
              <a:endParaRPr/>
            </a:p>
          </p:txBody>
        </p:sp>
        <p:cxnSp>
          <p:nvCxnSpPr>
            <p:cNvPr id="662" name="Straight Arrow Connector 661"/>
            <p:cNvCxnSpPr/>
            <p:nvPr/>
          </p:nvCxnSpPr>
          <p:spPr>
            <a:xfrm>
              <a:off x="4806179" y="5830710"/>
              <a:ext cx="983561" cy="0"/>
            </a:xfrm>
            <a:prstGeom prst="straightConnector1">
              <a:avLst/>
            </a:prstGeom>
            <a:ln w="82550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663" name="Rectangle 662"/>
            <p:cNvSpPr/>
            <p:nvPr/>
          </p:nvSpPr>
          <p:spPr>
            <a:xfrm>
              <a:off x="5799858" y="4869131"/>
              <a:ext cx="2204327" cy="153964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sz="1200"/>
            </a:p>
          </p:txBody>
        </p:sp>
        <p:sp>
          <p:nvSpPr>
            <p:cNvPr id="664" name="TextBox 663"/>
            <p:cNvSpPr txBox="1"/>
            <p:nvPr/>
          </p:nvSpPr>
          <p:spPr>
            <a:xfrm>
              <a:off x="5834209" y="5038086"/>
              <a:ext cx="2142321" cy="1517648"/>
            </a:xfrm>
            <a:prstGeom prst="rect">
              <a:avLst/>
            </a:prstGeom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en-US" sz="1800" b="1"/>
                <a:t>Return to the port and transport water to the city</a:t>
              </a:r>
              <a:endParaRPr/>
            </a:p>
          </p:txBody>
        </p:sp>
        <p:sp>
          <p:nvSpPr>
            <p:cNvPr id="642" name="TextBox 641"/>
            <p:cNvSpPr txBox="1"/>
            <p:nvPr/>
          </p:nvSpPr>
          <p:spPr>
            <a:xfrm>
              <a:off x="259841" y="1333949"/>
              <a:ext cx="1828799" cy="1162050"/>
            </a:xfrm>
          </p:spPr>
          <p:txBody>
            <a:bodyPr>
              <a:spAutoFit/>
            </a:bodyPr>
            <a:lstStyle/>
            <a:p>
              <a:r>
                <a:rPr sz="1800" b="1"/>
                <a:t>The water collection process</a:t>
              </a:r>
              <a:endParaRPr/>
            </a:p>
          </p:txBody>
        </p:sp>
      </p:grpSp>
      <p:sp>
        <p:nvSpPr>
          <p:cNvPr id="665" name="TextBox 664"/>
          <p:cNvSpPr txBox="1"/>
          <p:nvPr/>
        </p:nvSpPr>
        <p:spPr>
          <a:xfrm>
            <a:off x="2153393" y="1017316"/>
            <a:ext cx="7353300" cy="1238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The diagram shows how water is processed after entering the spaceship.</a:t>
            </a:r>
            <a:endParaRPr/>
          </a:p>
          <a:p>
            <a:pPr algn="ctr"/>
            <a:endParaRPr lang="en-US"/>
          </a:p>
        </p:txBody>
      </p:sp>
      <p:sp>
        <p:nvSpPr>
          <p:cNvPr id="666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8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ound Diagonal Corner of Rectangle 667"/>
          <p:cNvSpPr/>
          <p:nvPr/>
        </p:nvSpPr>
        <p:spPr>
          <a:xfrm>
            <a:off x="137429" y="457608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algn="ctr"/>
            <a:endParaRPr>
              <a:latin typeface="Calibri"/>
              <a:ea typeface="Calibri"/>
            </a:endParaRPr>
          </a:p>
        </p:txBody>
      </p:sp>
      <p:sp>
        <p:nvSpPr>
          <p:cNvPr id="669" name="Round Diagonal Corner of Rectangle 668"/>
          <p:cNvSpPr/>
          <p:nvPr/>
        </p:nvSpPr>
        <p:spPr>
          <a:xfrm>
            <a:off x="137429" y="308654"/>
            <a:ext cx="10156731" cy="559708"/>
          </a:xfrm>
          <a:prstGeom prst="round2DiagRect">
            <a:avLst>
              <a:gd name="adj1" fmla="val 16667"/>
              <a:gd name="adj2" fmla="val 50000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8100000" scaled="1"/>
          </a:gradFill>
          <a:ln w="0"/>
        </p:spPr>
        <p:txBody>
          <a:bodyPr anchor="ctr"/>
          <a:lstStyle/>
          <a:p>
            <a:pPr lvl="0" algn="r"/>
            <a:r>
              <a:rPr lang="en-US" sz="2800" b="1">
                <a:latin typeface="Calibri"/>
                <a:ea typeface="Calibri"/>
              </a:rPr>
              <a:t>3.1.1Power supply</a:t>
            </a:r>
            <a:endParaRPr/>
          </a:p>
        </p:txBody>
      </p:sp>
      <p:pic>
        <p:nvPicPr>
          <p:cNvPr id="670" name="Picture 6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4" y="-122237"/>
            <a:ext cx="1172467" cy="990599"/>
          </a:xfrm>
          <a:prstGeom prst="rect">
            <a:avLst/>
          </a:prstGeom>
        </p:spPr>
      </p:pic>
      <p:pic>
        <p:nvPicPr>
          <p:cNvPr id="671" name="Picture 6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9" y="46855"/>
            <a:ext cx="1058093" cy="821506"/>
          </a:xfrm>
          <a:prstGeom prst="rect">
            <a:avLst/>
          </a:prstGeom>
        </p:spPr>
      </p:pic>
      <p:sp>
        <p:nvSpPr>
          <p:cNvPr id="672" name="TextBox 671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673" name="TextBox 672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674" name="TextBox 673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3048000" y="3206750"/>
            <a:ext cx="6096000" cy="450850"/>
          </a:xfrm>
        </p:spPr>
        <p:txBody>
          <a:bodyPr>
            <a:spAutoFit/>
          </a:bodyPr>
          <a:lstStyle/>
          <a:p>
            <a:r>
              <a:t> </a:t>
            </a:r>
          </a:p>
        </p:txBody>
      </p:sp>
      <p:pic>
        <p:nvPicPr>
          <p:cNvPr id="677" name="Picture 6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1584"/>
            <a:ext cx="12192000" cy="5989638"/>
          </a:xfrm>
          <a:prstGeom prst="rect">
            <a:avLst/>
          </a:prstGeom>
        </p:spPr>
      </p:pic>
      <p:sp>
        <p:nvSpPr>
          <p:cNvPr id="678" name="Rectangle 677"/>
          <p:cNvSpPr/>
          <p:nvPr/>
        </p:nvSpPr>
        <p:spPr>
          <a:xfrm>
            <a:off x="-1219200" y="3599248"/>
            <a:ext cx="4267200" cy="3691466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679" name="Picture 6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0000">
            <a:off x="-1692435" y="2386752"/>
            <a:ext cx="6153122" cy="3658028"/>
          </a:xfrm>
          <a:prstGeom prst="rect">
            <a:avLst/>
          </a:prstGeom>
        </p:spPr>
      </p:pic>
      <p:sp>
        <p:nvSpPr>
          <p:cNvPr id="680" name="灯片编号占位符 5"/>
          <p:cNvSpPr txBox="1"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 vert="horz" lIns="91440" tIns="45720" rIns="91440" bIns="45720" anchor="ctr"/>
          <a:lstStyle>
            <a:lvl1pPr marL="0" lvl="0" algn="r" defTabSz="914400">
              <a:lnSpc>
                <a:spcPct val="130000"/>
              </a:lnSpc>
              <a:defRPr sz="1200" kern="1200">
                <a:solidFill>
                  <a:srgbClr val="898989"/>
                </a:solidFill>
                <a:latin typeface="默认字体"/>
                <a:ea typeface="默认字体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rgbClr val="000000"/>
                </a:solidFill>
                <a:latin typeface="默认字体"/>
                <a:ea typeface="默认字体"/>
              </a:defRPr>
            </a:lvl9pPr>
          </a:lstStyle>
          <a:p>
            <a:pPr marL="0" lvl="0" indent="0" algn="r" defTabSz="914400">
              <a:lnSpc>
                <a:spcPct val="130000"/>
              </a:lnSpc>
              <a:defRPr sz="120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</a:defRPr>
            </a:pPr>
            <a:fld id="{8FC705DF-EB6A-4429-A9CF-8086C29D54D9}" type="slidenum">
              <a:rPr/>
              <a:t>9</a:t>
            </a:fld>
            <a:endParaRPr lang="zh-CN" sz="1200">
              <a:solidFill>
                <a:srgbClr val="898989">
                  <a:alpha val="100000"/>
                </a:srgbClr>
              </a:solidFill>
              <a:latin typeface="默认字体"/>
              <a:ea typeface="默认字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腾讯文档">
  <a:themeElements>
    <a:clrScheme name="Office">
      <a:dk1>
        <a:srgbClr val="000000"/>
      </a:dk1>
      <a:lt1>
        <a:srgbClr val="FFFFFF"/>
      </a:lt1>
      <a:dk2>
        <a:srgbClr val="485368"/>
      </a:dk2>
      <a:lt2>
        <a:srgbClr val="2972F4"/>
      </a:lt2>
      <a:accent1>
        <a:srgbClr val="00A3F5"/>
      </a:accent1>
      <a:accent2>
        <a:srgbClr val="319B62"/>
      </a:accent2>
      <a:accent3>
        <a:srgbClr val="DE3C36"/>
      </a:accent3>
      <a:accent4>
        <a:srgbClr val="F88825"/>
      </a:accent4>
      <a:accent5>
        <a:srgbClr val="F5C400"/>
      </a:accent5>
      <a:accent6>
        <a:srgbClr val="9A38D7"/>
      </a:accent6>
      <a:hlink>
        <a:srgbClr val="175CEB"/>
      </a:hlink>
      <a:folHlink>
        <a:srgbClr val="81868F"/>
      </a:folHlink>
    </a:clrScheme>
    <a:fontScheme name="Office">
      <a:majorFont>
        <a:latin typeface="默认字体"/>
        <a:ea typeface="默认字体"/>
        <a:cs typeface=""/>
      </a:majorFont>
      <a:minorFont>
        <a:latin typeface="默认字体"/>
        <a:ea typeface="默认字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腾讯文档">
  <a:themeElements>
    <a:clrScheme name="Office">
      <a:dk1>
        <a:srgbClr val="000000"/>
      </a:dk1>
      <a:lt1>
        <a:srgbClr val="FFFFFF"/>
      </a:lt1>
      <a:dk2>
        <a:srgbClr val="485368"/>
      </a:dk2>
      <a:lt2>
        <a:srgbClr val="2972F4"/>
      </a:lt2>
      <a:accent1>
        <a:srgbClr val="00A3F5"/>
      </a:accent1>
      <a:accent2>
        <a:srgbClr val="319B62"/>
      </a:accent2>
      <a:accent3>
        <a:srgbClr val="DE3C36"/>
      </a:accent3>
      <a:accent4>
        <a:srgbClr val="F88825"/>
      </a:accent4>
      <a:accent5>
        <a:srgbClr val="F5C400"/>
      </a:accent5>
      <a:accent6>
        <a:srgbClr val="9A38D7"/>
      </a:accent6>
      <a:hlink>
        <a:srgbClr val="175CEB"/>
      </a:hlink>
      <a:folHlink>
        <a:srgbClr val="81868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2054</Words>
  <Application>Microsoft Office PowerPoint</Application>
  <PresentationFormat>宽屏</PresentationFormat>
  <Paragraphs>496</Paragraphs>
  <Slides>37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Hiragino Kaku Gothic ProN</vt:lpstr>
      <vt:lpstr>默认字体</vt:lpstr>
      <vt:lpstr>Arial</vt:lpstr>
      <vt:lpstr>Calibri</vt:lpstr>
      <vt:lpstr>Impact</vt:lpstr>
      <vt:lpstr>Times New Roman</vt:lpstr>
      <vt:lpstr>腾讯文档</vt:lpstr>
      <vt:lpstr>PowerPoint 演示文稿</vt:lpstr>
      <vt:lpstr>PowerPoint 演示文稿</vt:lpstr>
      <vt:lpstr> </vt:lpstr>
      <vt:lpstr>PowerPoint 演示文稿</vt:lpstr>
      <vt:lpstr>Stage 2 Build up the upper and downside Spaceports Initiate central transportation networks </vt:lpstr>
      <vt:lpstr>PowerPoint 演示文稿</vt:lpstr>
      <vt:lpstr> 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Realistic Room Escape 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Tianer Tang</dc:creator>
  <cp:lastModifiedBy>Tianer Tang</cp:lastModifiedBy>
  <cp:revision>2</cp:revision>
  <dcterms:created xsi:type="dcterms:W3CDTF">2024-08-10T07:49:36Z</dcterms:created>
  <dcterms:modified xsi:type="dcterms:W3CDTF">2025-11-03T02:47:18Z</dcterms:modified>
</cp:coreProperties>
</file>